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5"/>
  </p:notesMasterIdLst>
  <p:sldIdLst>
    <p:sldId id="291" r:id="rId2"/>
    <p:sldId id="263" r:id="rId3"/>
    <p:sldId id="554" r:id="rId4"/>
    <p:sldId id="267" r:id="rId5"/>
    <p:sldId id="550" r:id="rId6"/>
    <p:sldId id="551" r:id="rId7"/>
    <p:sldId id="552" r:id="rId8"/>
    <p:sldId id="553" r:id="rId9"/>
    <p:sldId id="572" r:id="rId10"/>
    <p:sldId id="603" r:id="rId11"/>
    <p:sldId id="555" r:id="rId12"/>
    <p:sldId id="556" r:id="rId13"/>
    <p:sldId id="543" r:id="rId14"/>
    <p:sldId id="557" r:id="rId15"/>
    <p:sldId id="564" r:id="rId16"/>
    <p:sldId id="565" r:id="rId17"/>
    <p:sldId id="566" r:id="rId18"/>
    <p:sldId id="567" r:id="rId19"/>
    <p:sldId id="558" r:id="rId20"/>
    <p:sldId id="559" r:id="rId21"/>
    <p:sldId id="560" r:id="rId22"/>
    <p:sldId id="561" r:id="rId23"/>
    <p:sldId id="563" r:id="rId24"/>
    <p:sldId id="562" r:id="rId25"/>
    <p:sldId id="568" r:id="rId26"/>
    <p:sldId id="569" r:id="rId27"/>
    <p:sldId id="570" r:id="rId28"/>
    <p:sldId id="571" r:id="rId29"/>
    <p:sldId id="573" r:id="rId30"/>
    <p:sldId id="574" r:id="rId31"/>
    <p:sldId id="575" r:id="rId32"/>
    <p:sldId id="576" r:id="rId33"/>
    <p:sldId id="452" r:id="rId34"/>
    <p:sldId id="577" r:id="rId35"/>
    <p:sldId id="579" r:id="rId36"/>
    <p:sldId id="578" r:id="rId37"/>
    <p:sldId id="544" r:id="rId38"/>
    <p:sldId id="580" r:id="rId39"/>
    <p:sldId id="581" r:id="rId40"/>
    <p:sldId id="612" r:id="rId41"/>
    <p:sldId id="613" r:id="rId42"/>
    <p:sldId id="582" r:id="rId43"/>
    <p:sldId id="489" r:id="rId44"/>
    <p:sldId id="583" r:id="rId45"/>
    <p:sldId id="584" r:id="rId46"/>
    <p:sldId id="585" r:id="rId47"/>
    <p:sldId id="586" r:id="rId48"/>
    <p:sldId id="587" r:id="rId49"/>
    <p:sldId id="588" r:id="rId50"/>
    <p:sldId id="589" r:id="rId51"/>
    <p:sldId id="590" r:id="rId52"/>
    <p:sldId id="591" r:id="rId53"/>
    <p:sldId id="592" r:id="rId54"/>
    <p:sldId id="593" r:id="rId55"/>
    <p:sldId id="594" r:id="rId56"/>
    <p:sldId id="595" r:id="rId57"/>
    <p:sldId id="596" r:id="rId58"/>
    <p:sldId id="604" r:id="rId59"/>
    <p:sldId id="533" r:id="rId60"/>
    <p:sldId id="597" r:id="rId61"/>
    <p:sldId id="598" r:id="rId62"/>
    <p:sldId id="599" r:id="rId63"/>
    <p:sldId id="600" r:id="rId64"/>
    <p:sldId id="601" r:id="rId65"/>
    <p:sldId id="602" r:id="rId66"/>
    <p:sldId id="605" r:id="rId67"/>
    <p:sldId id="606" r:id="rId68"/>
    <p:sldId id="607" r:id="rId69"/>
    <p:sldId id="608" r:id="rId70"/>
    <p:sldId id="609" r:id="rId71"/>
    <p:sldId id="611" r:id="rId72"/>
    <p:sldId id="610" r:id="rId73"/>
    <p:sldId id="266" r:id="rId7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u Yuanxin" initials="LY" lastIdx="2" clrIdx="0">
    <p:extLst>
      <p:ext uri="{19B8F6BF-5375-455C-9EA6-DF929625EA0E}">
        <p15:presenceInfo xmlns:p15="http://schemas.microsoft.com/office/powerpoint/2012/main" userId="8bcc57f47db7692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C4994"/>
    <a:srgbClr val="AE1324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4" autoAdjust="0"/>
    <p:restoredTop sz="94932" autoAdjust="0"/>
  </p:normalViewPr>
  <p:slideViewPr>
    <p:cSldViewPr snapToGrid="0" showGuides="1">
      <p:cViewPr varScale="1">
        <p:scale>
          <a:sx n="156" d="100"/>
          <a:sy n="156" d="100"/>
        </p:scale>
        <p:origin x="112" y="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commentAuthors" Target="commentAuthor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hdphoto1.wdp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jpeg>
</file>

<file path=ppt/media/image119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5BCEC9-DDE4-4B30-87D6-0017517D5E27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4487E-253C-4F2A-AD3B-D7DF4058A6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7275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819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dirty="0"/>
          </a:p>
        </p:txBody>
      </p:sp>
      <p:sp>
        <p:nvSpPr>
          <p:cNvPr id="81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F000F6D-74D8-0C46-B428-4DE0EB034880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宋体" charset="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宋体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93394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86796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5002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03148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90561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76388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86310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53456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12837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48345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8204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5298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97824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19177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没讨论</a:t>
            </a:r>
            <a:r>
              <a:rPr lang="en-US" altLang="zh-CN" dirty="0"/>
              <a:t>self-attention</a:t>
            </a:r>
            <a:r>
              <a:rPr lang="zh-CN" altLang="en-US" dirty="0"/>
              <a:t>单独的显存开销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60707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99805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21381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比</a:t>
            </a:r>
            <a:r>
              <a:rPr lang="en-US" altLang="zh-CN" dirty="0"/>
              <a:t>Sparse Transformer</a:t>
            </a:r>
            <a:r>
              <a:rPr lang="zh-CN" altLang="en-US" dirty="0"/>
              <a:t>效果好，但是和</a:t>
            </a:r>
            <a:r>
              <a:rPr lang="en-US" altLang="zh-CN" dirty="0" err="1"/>
              <a:t>ROBERTa</a:t>
            </a:r>
            <a:r>
              <a:rPr lang="zh-CN" altLang="en-US" dirty="0"/>
              <a:t>还有一点差距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08403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15930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57540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6311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0358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272943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994877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14162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86050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765361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144950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0893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757398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662434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</a:t>
            </a:r>
            <a:r>
              <a:rPr lang="zh-CN" altLang="en-US" dirty="0"/>
              <a:t>为每层中</a:t>
            </a:r>
            <a:r>
              <a:rPr lang="en-US" altLang="zh-CN" dirty="0"/>
              <a:t>attention head</a:t>
            </a:r>
            <a:r>
              <a:rPr lang="zh-CN" altLang="en-US" dirty="0"/>
              <a:t>数量，</a:t>
            </a:r>
            <a:r>
              <a:rPr lang="en-US" altLang="zh-CN" dirty="0"/>
              <a:t>lambda</a:t>
            </a:r>
            <a:r>
              <a:rPr lang="zh-CN" altLang="en-US" dirty="0"/>
              <a:t>为超参数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04205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</a:t>
            </a:r>
            <a:r>
              <a:rPr lang="zh-CN" altLang="en-US" dirty="0"/>
              <a:t>为每层中</a:t>
            </a:r>
            <a:r>
              <a:rPr lang="en-US" altLang="zh-CN" dirty="0"/>
              <a:t>attention head</a:t>
            </a:r>
            <a:r>
              <a:rPr lang="zh-CN" altLang="en-US" dirty="0"/>
              <a:t>数量，</a:t>
            </a:r>
            <a:r>
              <a:rPr lang="en-US" altLang="zh-CN" dirty="0"/>
              <a:t>lambda</a:t>
            </a:r>
            <a:r>
              <a:rPr lang="zh-CN" altLang="en-US" dirty="0"/>
              <a:t>为超参数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23653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38074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</a:t>
            </a:r>
            <a:r>
              <a:rPr lang="zh-CN" altLang="en-US" dirty="0"/>
              <a:t>为每层中</a:t>
            </a:r>
            <a:r>
              <a:rPr lang="en-US" altLang="zh-CN" dirty="0"/>
              <a:t>attention head</a:t>
            </a:r>
            <a:r>
              <a:rPr lang="zh-CN" altLang="en-US" dirty="0"/>
              <a:t>数量，</a:t>
            </a:r>
            <a:r>
              <a:rPr lang="en-US" altLang="zh-CN" dirty="0"/>
              <a:t>lambda</a:t>
            </a:r>
            <a:r>
              <a:rPr lang="zh-CN" altLang="en-US" dirty="0"/>
              <a:t>为超参数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061788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</a:t>
            </a:r>
            <a:r>
              <a:rPr lang="zh-CN" altLang="en-US" dirty="0"/>
              <a:t>为每层中</a:t>
            </a:r>
            <a:r>
              <a:rPr lang="en-US" altLang="zh-CN" dirty="0"/>
              <a:t>attention head</a:t>
            </a:r>
            <a:r>
              <a:rPr lang="zh-CN" altLang="en-US" dirty="0"/>
              <a:t>数量，</a:t>
            </a:r>
            <a:r>
              <a:rPr lang="en-US" altLang="zh-CN" dirty="0"/>
              <a:t>lambda</a:t>
            </a:r>
            <a:r>
              <a:rPr lang="zh-CN" altLang="en-US" dirty="0"/>
              <a:t>为超参数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029194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35326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704908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586651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554046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984767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730864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564447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66501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55633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43442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616793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134025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4221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706879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310438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83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83777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482361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91578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76181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088335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06306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20980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93802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745584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568213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013473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83125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70856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741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9917453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所有</a:t>
            </a:r>
            <a:r>
              <a:rPr lang="en-US" altLang="zh-CN" dirty="0"/>
              <a:t>r</a:t>
            </a:r>
            <a:r>
              <a:rPr lang="zh-CN" altLang="en-US" dirty="0"/>
              <a:t>初始化为</a:t>
            </a:r>
            <a:r>
              <a:rPr lang="en-US" altLang="zh-CN" dirty="0"/>
              <a:t>1</a:t>
            </a:r>
            <a:r>
              <a:rPr lang="zh-CN" altLang="en-US" dirty="0"/>
              <a:t>，为了避免</a:t>
            </a:r>
            <a:r>
              <a:rPr lang="en-US" altLang="zh-CN" dirty="0" err="1"/>
              <a:t>rj</a:t>
            </a:r>
            <a:r>
              <a:rPr lang="en-US" altLang="zh-CN" dirty="0"/>
              <a:t>&lt;rj+1</a:t>
            </a:r>
            <a:r>
              <a:rPr lang="zh-CN" altLang="en-US" dirty="0"/>
              <a:t>，设置约束 </a:t>
            </a:r>
            <a:r>
              <a:rPr lang="en-US" altLang="zh-CN" dirty="0" err="1"/>
              <a:t>lj</a:t>
            </a:r>
            <a:r>
              <a:rPr lang="en-US" altLang="zh-CN" dirty="0"/>
              <a:t>=min{</a:t>
            </a:r>
            <a:r>
              <a:rPr lang="en-US" altLang="zh-CN" dirty="0" err="1"/>
              <a:t>lj</a:t>
            </a:r>
            <a:r>
              <a:rPr lang="en-US" altLang="zh-CN" dirty="0"/>
              <a:t>, lj-1}</a:t>
            </a:r>
            <a:r>
              <a:rPr lang="zh-CN" altLang="en-US" dirty="0"/>
              <a:t>，</a:t>
            </a:r>
            <a:r>
              <a:rPr lang="en-US" altLang="zh-CN" dirty="0" err="1"/>
              <a:t>lj</a:t>
            </a:r>
            <a:r>
              <a:rPr lang="zh-CN" altLang="en-US" dirty="0"/>
              <a:t>为第</a:t>
            </a:r>
            <a:r>
              <a:rPr lang="en-US" altLang="zh-CN" dirty="0"/>
              <a:t>j</a:t>
            </a:r>
            <a:r>
              <a:rPr lang="zh-CN" altLang="en-US" dirty="0"/>
              <a:t>层的</a:t>
            </a:r>
            <a:r>
              <a:rPr lang="en-US" altLang="zh-CN" dirty="0"/>
              <a:t>token</a:t>
            </a:r>
            <a:r>
              <a:rPr lang="zh-CN" altLang="en-US" dirty="0"/>
              <a:t>数量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6182187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675806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0533990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8261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74282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7241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32C326A-3541-E547-8C03-5779D23648EF}" type="datetimeFigureOut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2021/6/7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3597BDB-C194-6F4E-8639-1B954A600FDB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6794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40768"/>
            <a:ext cx="10515600" cy="5061482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r>
              <a:rPr lang="en-US" altLang="zh-CN" dirty="0"/>
              <a:t>·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7777B4F-0286-DE44-939A-59B26D3141B7}" type="datetimeFigureOut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2021/6/7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ADB0674-9F2F-9048-8F8C-240B2AE1FAC2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009" y="0"/>
            <a:ext cx="10538791" cy="1021543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000" b="1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grpSp>
        <p:nvGrpSpPr>
          <p:cNvPr id="16" name="组合 15"/>
          <p:cNvGrpSpPr/>
          <p:nvPr userDrawn="1"/>
        </p:nvGrpSpPr>
        <p:grpSpPr>
          <a:xfrm>
            <a:off x="815009" y="1021543"/>
            <a:ext cx="10538791" cy="0"/>
            <a:chOff x="815009" y="1021543"/>
            <a:chExt cx="10538791" cy="0"/>
          </a:xfrm>
        </p:grpSpPr>
        <p:cxnSp>
          <p:nvCxnSpPr>
            <p:cNvPr id="8" name="直接连接符 7"/>
            <p:cNvCxnSpPr/>
            <p:nvPr userDrawn="1"/>
          </p:nvCxnSpPr>
          <p:spPr>
            <a:xfrm>
              <a:off x="815009" y="1021543"/>
              <a:ext cx="713715" cy="0"/>
            </a:xfrm>
            <a:prstGeom prst="line">
              <a:avLst/>
            </a:prstGeom>
            <a:ln w="44450">
              <a:solidFill>
                <a:srgbClr val="AE132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 userDrawn="1"/>
          </p:nvCxnSpPr>
          <p:spPr>
            <a:xfrm>
              <a:off x="1683945" y="1021543"/>
              <a:ext cx="9669855" cy="0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图片 9" descr="横版组合——透明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10600" y="6073474"/>
            <a:ext cx="3086577" cy="6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41548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7F89CA9-0F6A-E745-B1B5-0B3A7BE5D970}" type="datetimeFigureOut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2021/6/7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B721F5A-A6F2-4C4E-BFC8-8F7E8C0B0E84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009" y="0"/>
            <a:ext cx="10515600" cy="102154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lnSpc>
                <a:spcPct val="100000"/>
              </a:lnSpc>
              <a:defRPr lang="en-US" sz="4000" b="1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en-US" dirty="0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15009" y="1021543"/>
            <a:ext cx="10538791" cy="0"/>
            <a:chOff x="815009" y="1021543"/>
            <a:chExt cx="10538791" cy="0"/>
          </a:xfrm>
        </p:grpSpPr>
        <p:cxnSp>
          <p:nvCxnSpPr>
            <p:cNvPr id="7" name="直接连接符 6"/>
            <p:cNvCxnSpPr/>
            <p:nvPr userDrawn="1"/>
          </p:nvCxnSpPr>
          <p:spPr>
            <a:xfrm>
              <a:off x="815009" y="1021543"/>
              <a:ext cx="713715" cy="0"/>
            </a:xfrm>
            <a:prstGeom prst="line">
              <a:avLst/>
            </a:prstGeom>
            <a:ln w="44450">
              <a:solidFill>
                <a:srgbClr val="AE132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 userDrawn="1"/>
          </p:nvCxnSpPr>
          <p:spPr>
            <a:xfrm>
              <a:off x="1683945" y="1021543"/>
              <a:ext cx="9669855" cy="0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图片 8" descr="横版组合——透明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10600" y="6073474"/>
            <a:ext cx="3086577" cy="6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10600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0E72066-6174-6145-AA6B-3DE5C9EA0DC8}" type="datetimeFigureOut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2021/6/7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D0C70D4-B8A7-1C47-A003-56128FA9BF31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972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ST1"/>
          <p:cNvSpPr>
            <a:spLocks noGrp="1"/>
          </p:cNvSpPr>
          <p:nvPr>
            <p:ph type="title"/>
          </p:nvPr>
        </p:nvSpPr>
        <p:spPr>
          <a:xfrm>
            <a:off x="2098675" y="2108200"/>
            <a:ext cx="7994651" cy="1235075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41EA215-7A23-544C-A92E-4577682AAD9A}" type="datetimeFigureOut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2021/6/7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4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5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50E2911-4B38-3847-BB6A-657490750D80}" type="slidenum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6236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7C40F-0D87-4C47-A7B0-B93EF7B2BEDD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942B8-D311-4E7D-8579-3E51C69EB1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5674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7C40F-0D87-4C47-A7B0-B93EF7B2BEDD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942B8-D311-4E7D-8579-3E51C69EB1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9575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3C5E0C2-28B8-CE44-9D60-588CFEE87B31}" type="datetimeFigureOut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2021/6/7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1093995-55F8-9440-9010-524D68AC1856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5512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75" r:id="rId6"/>
    <p:sldLayoutId id="214748367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png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1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5.png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7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png"/><Relationship Id="rId3" Type="http://schemas.openxmlformats.org/officeDocument/2006/relationships/image" Target="../media/image78.png"/><Relationship Id="rId7" Type="http://schemas.openxmlformats.org/officeDocument/2006/relationships/image" Target="../media/image82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1.png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7" Type="http://schemas.openxmlformats.org/officeDocument/2006/relationships/image" Target="../media/image92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1.png"/><Relationship Id="rId5" Type="http://schemas.openxmlformats.org/officeDocument/2006/relationships/image" Target="../media/image90.png"/><Relationship Id="rId4" Type="http://schemas.openxmlformats.org/officeDocument/2006/relationships/image" Target="../media/image89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7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18" Type="http://schemas.openxmlformats.org/officeDocument/2006/relationships/image" Target="../media/image2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17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png"/><Relationship Id="rId19" Type="http://schemas.openxmlformats.org/officeDocument/2006/relationships/image" Target="../media/image23.pn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3.png"/><Relationship Id="rId4" Type="http://schemas.openxmlformats.org/officeDocument/2006/relationships/image" Target="../media/image102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2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5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5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0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2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6.png"/><Relationship Id="rId4" Type="http://schemas.openxmlformats.org/officeDocument/2006/relationships/image" Target="../media/image115.pn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jpe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0.png"/><Relationship Id="rId4" Type="http://schemas.openxmlformats.org/officeDocument/2006/relationships/image" Target="../media/image1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1844168"/>
            <a:ext cx="12192000" cy="4335479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50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933085"/>
            <a:ext cx="9144000" cy="1992963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 Transformers</a:t>
            </a:r>
            <a:endParaRPr lang="zh-CN" altLang="en-US" sz="1800" b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7160" y="4150159"/>
            <a:ext cx="9144000" cy="452578"/>
          </a:xfrm>
        </p:spPr>
        <p:txBody>
          <a:bodyPr>
            <a:noAutofit/>
          </a:bodyPr>
          <a:lstStyle/>
          <a:p>
            <a:r>
              <a:rPr lang="zh-CN" altLang="en-US" sz="2000" dirty="0"/>
              <a:t>汇报人：刘源鑫</a:t>
            </a:r>
          </a:p>
        </p:txBody>
      </p:sp>
      <p:pic>
        <p:nvPicPr>
          <p:cNvPr id="6" name="图片 5" descr="横版组合——透明.pn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23853" y="698565"/>
            <a:ext cx="5144295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副标题 2">
            <a:extLst>
              <a:ext uri="{FF2B5EF4-FFF2-40B4-BE49-F238E27FC236}">
                <a16:creationId xmlns:a16="http://schemas.microsoft.com/office/drawing/2014/main" id="{B47DF625-3188-482C-8C16-EBA97392A045}"/>
              </a:ext>
            </a:extLst>
          </p:cNvPr>
          <p:cNvSpPr txBox="1">
            <a:spLocks/>
          </p:cNvSpPr>
          <p:nvPr/>
        </p:nvSpPr>
        <p:spPr>
          <a:xfrm>
            <a:off x="8668147" y="5727069"/>
            <a:ext cx="3898913" cy="4525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/>
              <a:t>2021.6.8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626948683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F8BAA6FE-5EFA-42DE-BDC1-30F1F008A64B}"/>
              </a:ext>
            </a:extLst>
          </p:cNvPr>
          <p:cNvSpPr txBox="1"/>
          <p:nvPr/>
        </p:nvSpPr>
        <p:spPr>
          <a:xfrm>
            <a:off x="922982" y="2584794"/>
            <a:ext cx="10346036" cy="2239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/>
              <a:t>设计更高效的</a:t>
            </a:r>
            <a:r>
              <a:rPr lang="en-US" altLang="zh-CN" sz="2400" dirty="0"/>
              <a:t>Self-attention</a:t>
            </a:r>
            <a:r>
              <a:rPr lang="zh-CN" altLang="en-US" sz="2400" dirty="0"/>
              <a:t>的计算，从而：</a:t>
            </a:r>
            <a:endParaRPr lang="en-US" altLang="zh-CN" sz="2400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减少训练</a:t>
            </a:r>
            <a:r>
              <a:rPr lang="en-US" altLang="zh-CN" sz="2400" dirty="0"/>
              <a:t>/</a:t>
            </a:r>
            <a:r>
              <a:rPr lang="zh-CN" altLang="en-US" sz="2400" dirty="0"/>
              <a:t>测试时的时间</a:t>
            </a:r>
            <a:r>
              <a:rPr lang="en-US" altLang="zh-CN" sz="2400" dirty="0"/>
              <a:t>/memory</a:t>
            </a:r>
            <a:r>
              <a:rPr lang="zh-CN" altLang="en-US" sz="2400" dirty="0"/>
              <a:t>开销</a:t>
            </a:r>
            <a:endParaRPr lang="en-US" altLang="zh-CN" sz="2400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让模型可以建模更长的序列</a:t>
            </a:r>
            <a:endParaRPr lang="en-US" altLang="zh-CN" sz="2400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让模型可以在</a:t>
            </a:r>
            <a:r>
              <a:rPr lang="en-US" altLang="zh-CN" sz="2400" dirty="0"/>
              <a:t>low-resource</a:t>
            </a:r>
            <a:r>
              <a:rPr lang="zh-CN" altLang="en-US" sz="2400" dirty="0"/>
              <a:t>场景下部署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264677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Freeform 11"/>
          <p:cNvSpPr>
            <a:spLocks/>
          </p:cNvSpPr>
          <p:nvPr/>
        </p:nvSpPr>
        <p:spPr bwMode="auto">
          <a:xfrm>
            <a:off x="4719384" y="1629669"/>
            <a:ext cx="891827" cy="112668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39" name="Freeform 10"/>
          <p:cNvSpPr>
            <a:spLocks/>
          </p:cNvSpPr>
          <p:nvPr/>
        </p:nvSpPr>
        <p:spPr bwMode="auto">
          <a:xfrm>
            <a:off x="4555935" y="1718535"/>
            <a:ext cx="7341670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0" name="Rectangle 12"/>
          <p:cNvSpPr>
            <a:spLocks noChangeArrowheads="1"/>
          </p:cNvSpPr>
          <p:nvPr/>
        </p:nvSpPr>
        <p:spPr bwMode="auto">
          <a:xfrm>
            <a:off x="4805075" y="1629669"/>
            <a:ext cx="720444" cy="7378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1" name="Freeform 11"/>
          <p:cNvSpPr>
            <a:spLocks/>
          </p:cNvSpPr>
          <p:nvPr/>
        </p:nvSpPr>
        <p:spPr bwMode="auto">
          <a:xfrm>
            <a:off x="4719384" y="2650033"/>
            <a:ext cx="891827" cy="112669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2" name="Freeform 10"/>
          <p:cNvSpPr>
            <a:spLocks/>
          </p:cNvSpPr>
          <p:nvPr/>
        </p:nvSpPr>
        <p:spPr bwMode="auto">
          <a:xfrm>
            <a:off x="4555935" y="2738898"/>
            <a:ext cx="7341670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3" name="Rectangle 12"/>
          <p:cNvSpPr>
            <a:spLocks noChangeArrowheads="1"/>
          </p:cNvSpPr>
          <p:nvPr/>
        </p:nvSpPr>
        <p:spPr bwMode="auto">
          <a:xfrm>
            <a:off x="4805075" y="2650032"/>
            <a:ext cx="720444" cy="73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4" name="Freeform 11"/>
          <p:cNvSpPr>
            <a:spLocks/>
          </p:cNvSpPr>
          <p:nvPr/>
        </p:nvSpPr>
        <p:spPr bwMode="auto">
          <a:xfrm>
            <a:off x="4719384" y="3648181"/>
            <a:ext cx="891827" cy="112668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5" name="Freeform 10"/>
          <p:cNvSpPr>
            <a:spLocks/>
          </p:cNvSpPr>
          <p:nvPr/>
        </p:nvSpPr>
        <p:spPr bwMode="auto">
          <a:xfrm>
            <a:off x="4555935" y="3735459"/>
            <a:ext cx="7341670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6" name="Rectangle 12"/>
          <p:cNvSpPr>
            <a:spLocks noChangeArrowheads="1"/>
          </p:cNvSpPr>
          <p:nvPr/>
        </p:nvSpPr>
        <p:spPr bwMode="auto">
          <a:xfrm>
            <a:off x="4805075" y="3648181"/>
            <a:ext cx="720444" cy="7378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7" name="Freeform 11"/>
          <p:cNvSpPr>
            <a:spLocks/>
          </p:cNvSpPr>
          <p:nvPr/>
        </p:nvSpPr>
        <p:spPr bwMode="auto">
          <a:xfrm>
            <a:off x="4719384" y="4657436"/>
            <a:ext cx="891827" cy="112668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8" name="Freeform 10"/>
          <p:cNvSpPr>
            <a:spLocks/>
          </p:cNvSpPr>
          <p:nvPr/>
        </p:nvSpPr>
        <p:spPr bwMode="auto">
          <a:xfrm>
            <a:off x="4510325" y="4721728"/>
            <a:ext cx="7341670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9" name="Rectangle 12"/>
          <p:cNvSpPr>
            <a:spLocks noChangeArrowheads="1"/>
          </p:cNvSpPr>
          <p:nvPr/>
        </p:nvSpPr>
        <p:spPr bwMode="auto">
          <a:xfrm>
            <a:off x="4805075" y="4657437"/>
            <a:ext cx="720444" cy="7378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53" name="TextBox 105"/>
          <p:cNvSpPr txBox="1">
            <a:spLocks noChangeArrowheads="1"/>
          </p:cNvSpPr>
          <p:nvPr/>
        </p:nvSpPr>
        <p:spPr bwMode="auto">
          <a:xfrm>
            <a:off x="5734986" y="1780422"/>
            <a:ext cx="5226239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999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Background &amp; Motivation</a:t>
            </a:r>
            <a:endParaRPr kumimoji="0" lang="zh-CN" altLang="en-US" sz="2999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54" name="TextBox 106"/>
          <p:cNvSpPr txBox="1">
            <a:spLocks noChangeArrowheads="1"/>
          </p:cNvSpPr>
          <p:nvPr/>
        </p:nvSpPr>
        <p:spPr bwMode="auto">
          <a:xfrm>
            <a:off x="4912983" y="1672515"/>
            <a:ext cx="499868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5" name="TextBox 108"/>
          <p:cNvSpPr txBox="1">
            <a:spLocks noChangeArrowheads="1"/>
          </p:cNvSpPr>
          <p:nvPr/>
        </p:nvSpPr>
        <p:spPr bwMode="auto">
          <a:xfrm>
            <a:off x="5734986" y="2830937"/>
            <a:ext cx="5268750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defTabSz="914034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999" b="1" dirty="0">
                <a:solidFill>
                  <a:srgbClr val="3C3C3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Heuristic Sparse Attention</a:t>
            </a:r>
            <a:endParaRPr kumimoji="0" lang="zh-CN" altLang="en-US" sz="2999" b="1" i="0" u="none" strike="noStrike" kern="1200" cap="none" spc="0" normalizeH="0" baseline="0" noProof="0" dirty="0">
              <a:ln>
                <a:noFill/>
              </a:ln>
              <a:solidFill>
                <a:srgbClr val="3C3C3C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6" name="TextBox 109"/>
          <p:cNvSpPr txBox="1">
            <a:spLocks noChangeArrowheads="1"/>
          </p:cNvSpPr>
          <p:nvPr/>
        </p:nvSpPr>
        <p:spPr bwMode="auto">
          <a:xfrm>
            <a:off x="4912983" y="2670663"/>
            <a:ext cx="499868" cy="707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7" name="TextBox 115"/>
          <p:cNvSpPr txBox="1">
            <a:spLocks noChangeArrowheads="1"/>
          </p:cNvSpPr>
          <p:nvPr/>
        </p:nvSpPr>
        <p:spPr bwMode="auto">
          <a:xfrm>
            <a:off x="5734986" y="3775131"/>
            <a:ext cx="5428666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999" b="1" noProof="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Learnable Sparse Attention</a:t>
            </a:r>
            <a:endParaRPr kumimoji="0" lang="zh-CN" altLang="en-US" sz="2999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58" name="TextBox 116"/>
          <p:cNvSpPr txBox="1">
            <a:spLocks noChangeArrowheads="1"/>
          </p:cNvSpPr>
          <p:nvPr/>
        </p:nvSpPr>
        <p:spPr bwMode="auto">
          <a:xfrm>
            <a:off x="4912983" y="3667223"/>
            <a:ext cx="499868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9" name="TextBox 117"/>
          <p:cNvSpPr txBox="1">
            <a:spLocks noChangeArrowheads="1"/>
          </p:cNvSpPr>
          <p:nvPr/>
        </p:nvSpPr>
        <p:spPr bwMode="auto">
          <a:xfrm>
            <a:off x="5734986" y="4795494"/>
            <a:ext cx="61838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defTabSz="914034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800" b="1" noProof="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Length Compression in Attention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60" name="TextBox 118"/>
          <p:cNvSpPr txBox="1">
            <a:spLocks noChangeArrowheads="1"/>
          </p:cNvSpPr>
          <p:nvPr/>
        </p:nvSpPr>
        <p:spPr bwMode="auto">
          <a:xfrm>
            <a:off x="4912983" y="4687587"/>
            <a:ext cx="499868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63" name="Freeform 5"/>
          <p:cNvSpPr>
            <a:spLocks/>
          </p:cNvSpPr>
          <p:nvPr/>
        </p:nvSpPr>
        <p:spPr bwMode="auto">
          <a:xfrm>
            <a:off x="0" y="1339"/>
            <a:ext cx="4260774" cy="6869605"/>
          </a:xfrm>
          <a:custGeom>
            <a:avLst/>
            <a:gdLst>
              <a:gd name="T0" fmla="*/ 0 w 5566"/>
              <a:gd name="T1" fmla="*/ 0 h 9000"/>
              <a:gd name="T2" fmla="*/ 4324 w 5566"/>
              <a:gd name="T3" fmla="*/ 0 h 9000"/>
              <a:gd name="T4" fmla="*/ 5566 w 5566"/>
              <a:gd name="T5" fmla="*/ 9000 h 9000"/>
              <a:gd name="T6" fmla="*/ 0 w 5566"/>
              <a:gd name="T7" fmla="*/ 9000 h 9000"/>
              <a:gd name="T8" fmla="*/ 0 w 5566"/>
              <a:gd name="T9" fmla="*/ 0 h 9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66" h="9000">
                <a:moveTo>
                  <a:pt x="0" y="0"/>
                </a:moveTo>
                <a:lnTo>
                  <a:pt x="4324" y="0"/>
                </a:lnTo>
                <a:lnTo>
                  <a:pt x="5566" y="9000"/>
                </a:lnTo>
                <a:lnTo>
                  <a:pt x="0" y="9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5900"/>
                      </a14:imgEffect>
                      <a14:imgEffect>
                        <a14:saturation sat="1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4000" r="-35000"/>
            </a:stretch>
          </a:blipFill>
          <a:ln>
            <a:noFill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640569" y="1339"/>
            <a:ext cx="1867759" cy="6869605"/>
            <a:chOff x="2640569" y="1339"/>
            <a:chExt cx="1867759" cy="6869605"/>
          </a:xfrm>
        </p:grpSpPr>
        <p:sp>
          <p:nvSpPr>
            <p:cNvPr id="14364" name="Freeform 6"/>
            <p:cNvSpPr>
              <a:spLocks/>
            </p:cNvSpPr>
            <p:nvPr/>
          </p:nvSpPr>
          <p:spPr bwMode="auto">
            <a:xfrm>
              <a:off x="3392751" y="1339"/>
              <a:ext cx="1115577" cy="6869605"/>
            </a:xfrm>
            <a:custGeom>
              <a:avLst/>
              <a:gdLst>
                <a:gd name="T0" fmla="*/ 0 w 1457"/>
                <a:gd name="T1" fmla="*/ 0 h 9000"/>
                <a:gd name="T2" fmla="*/ 224 w 1457"/>
                <a:gd name="T3" fmla="*/ 0 h 9000"/>
                <a:gd name="T4" fmla="*/ 1457 w 1457"/>
                <a:gd name="T5" fmla="*/ 9000 h 9000"/>
                <a:gd name="T6" fmla="*/ 1233 w 1457"/>
                <a:gd name="T7" fmla="*/ 9000 h 9000"/>
                <a:gd name="T8" fmla="*/ 0 w 1457"/>
                <a:gd name="T9" fmla="*/ 0 h 9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7" h="9000">
                  <a:moveTo>
                    <a:pt x="0" y="0"/>
                  </a:moveTo>
                  <a:lnTo>
                    <a:pt x="224" y="0"/>
                  </a:lnTo>
                  <a:lnTo>
                    <a:pt x="1457" y="9000"/>
                  </a:lnTo>
                  <a:lnTo>
                    <a:pt x="1233" y="9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034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99" b="0" i="0" u="none" strike="noStrike" kern="1200" cap="none" spc="0" normalizeH="0" baseline="0" noProof="0">
                <a:ln>
                  <a:noFill/>
                </a:ln>
                <a:solidFill>
                  <a:srgbClr val="006794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365" name="矩形 12"/>
            <p:cNvSpPr>
              <a:spLocks noChangeArrowheads="1"/>
            </p:cNvSpPr>
            <p:nvPr/>
          </p:nvSpPr>
          <p:spPr bwMode="auto">
            <a:xfrm>
              <a:off x="2640569" y="5937859"/>
              <a:ext cx="1732873" cy="7823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034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99" b="0" i="0" u="none" strike="noStrike" kern="1200" cap="none" spc="0" normalizeH="0" baseline="0" noProof="0">
                <a:ln>
                  <a:noFill/>
                </a:ln>
                <a:solidFill>
                  <a:srgbClr val="006794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14366" name="TextBox 98"/>
          <p:cNvSpPr txBox="1">
            <a:spLocks noChangeArrowheads="1"/>
          </p:cNvSpPr>
          <p:nvPr/>
        </p:nvSpPr>
        <p:spPr bwMode="auto">
          <a:xfrm>
            <a:off x="2800845" y="5977530"/>
            <a:ext cx="90293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7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目录</a:t>
            </a:r>
          </a:p>
        </p:txBody>
      </p:sp>
      <p:sp>
        <p:nvSpPr>
          <p:cNvPr id="14367" name="TextBox 104"/>
          <p:cNvSpPr txBox="1">
            <a:spLocks noChangeArrowheads="1"/>
          </p:cNvSpPr>
          <p:nvPr/>
        </p:nvSpPr>
        <p:spPr bwMode="auto">
          <a:xfrm>
            <a:off x="2854798" y="6359968"/>
            <a:ext cx="1180639" cy="36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799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Contents</a:t>
            </a: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4" name="图片 33" descr="横版组合——透明.png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68075" y="127196"/>
            <a:ext cx="3429530" cy="7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1537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4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2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1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3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18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3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21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26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6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4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3100"/>
                            </p:stCondLst>
                            <p:childTnLst>
                              <p:par>
                                <p:cTn id="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300"/>
                                        <p:tgtEl>
                                          <p:spTgt spid="14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3400"/>
                            </p:stCondLst>
                            <p:childTnLst>
                              <p:par>
                                <p:cTn id="5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4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9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4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4400"/>
                            </p:stCondLst>
                            <p:childTnLst>
                              <p:par>
                                <p:cTn id="6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300"/>
                                        <p:tgtEl>
                                          <p:spTgt spid="14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4700"/>
                            </p:stCondLst>
                            <p:childTnLst>
                              <p:par>
                                <p:cTn id="6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14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 nodeType="afterGroup">
                            <p:stCondLst>
                              <p:cond delay="52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52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4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 nodeType="afterGroup">
                            <p:stCondLst>
                              <p:cond delay="5700"/>
                            </p:stCondLst>
                            <p:childTnLst>
                              <p:par>
                                <p:cTn id="7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300"/>
                                        <p:tgtEl>
                                          <p:spTgt spid="14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8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14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500"/>
                            </p:stCondLst>
                            <p:childTnLst>
                              <p:par>
                                <p:cTn id="8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4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0" grpId="0" animBg="1" autoUpdateAnimBg="0"/>
      <p:bldP spid="14343" grpId="0" animBg="1" autoUpdateAnimBg="0"/>
      <p:bldP spid="14346" grpId="0" animBg="1" autoUpdateAnimBg="0"/>
      <p:bldP spid="14349" grpId="0" animBg="1" autoUpdateAnimBg="0"/>
      <p:bldP spid="14353" grpId="0" autoUpdateAnimBg="0"/>
      <p:bldP spid="14354" grpId="0"/>
      <p:bldP spid="14355" grpId="0" autoUpdateAnimBg="0"/>
      <p:bldP spid="14356" grpId="0" animBg="1"/>
      <p:bldP spid="14357" grpId="0" autoUpdateAnimBg="0"/>
      <p:bldP spid="14358" grpId="0" autoUpdateAnimBg="0"/>
      <p:bldP spid="14359" grpId="0" autoUpdateAnimBg="0"/>
      <p:bldP spid="14360" grpId="0"/>
      <p:bldP spid="14366" grpId="0" autoUpdateAnimBg="0"/>
      <p:bldP spid="14367" grpId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784DD3F0-C628-4CDA-8F73-090CF3E04F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579" y="1726092"/>
            <a:ext cx="10238841" cy="1876441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EE354627-E7F1-46D4-A3F1-9C010AA641E3}"/>
              </a:ext>
            </a:extLst>
          </p:cNvPr>
          <p:cNvSpPr txBox="1"/>
          <p:nvPr/>
        </p:nvSpPr>
        <p:spPr>
          <a:xfrm>
            <a:off x="9132799" y="5651956"/>
            <a:ext cx="20826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Institution: </a:t>
            </a:r>
            <a:r>
              <a:rPr lang="en-US" altLang="zh-CN" dirty="0" err="1"/>
              <a:t>OpenAI</a:t>
            </a:r>
            <a:endParaRPr lang="en-US" altLang="zh-CN" dirty="0"/>
          </a:p>
          <a:p>
            <a:r>
              <a:rPr lang="en-US" altLang="zh-CN" dirty="0"/>
              <a:t>Publisher: </a:t>
            </a:r>
            <a:r>
              <a:rPr lang="en-US" altLang="zh-CN" dirty="0" err="1"/>
              <a:t>Arxiv</a:t>
            </a:r>
            <a:endParaRPr lang="en-US" altLang="zh-CN" dirty="0"/>
          </a:p>
          <a:p>
            <a:r>
              <a:rPr lang="en-US" altLang="zh-CN" dirty="0"/>
              <a:t>Citation: 297</a:t>
            </a:r>
            <a:endParaRPr lang="zh-CN" altLang="en-US" dirty="0"/>
          </a:p>
        </p:txBody>
      </p:sp>
      <p:sp>
        <p:nvSpPr>
          <p:cNvPr id="29" name="标题 1">
            <a:extLst>
              <a:ext uri="{FF2B5EF4-FFF2-40B4-BE49-F238E27FC236}">
                <a16:creationId xmlns:a16="http://schemas.microsoft.com/office/drawing/2014/main" id="{E58073D5-4B25-4645-BA2B-4E3DDFCA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Heuristic Sparse Attention</a:t>
            </a:r>
          </a:p>
        </p:txBody>
      </p:sp>
    </p:spTree>
    <p:extLst>
      <p:ext uri="{BB962C8B-B14F-4D97-AF65-F5344CB8AC3E}">
        <p14:creationId xmlns:p14="http://schemas.microsoft.com/office/powerpoint/2010/main" val="12193360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6073" y="-3714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Task: Autoregressive Sequence Generation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CC63F891-B907-4DC1-BF18-AC1B64477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3216" y="4118703"/>
            <a:ext cx="3725413" cy="98623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5366863-F408-4565-AE89-EB01B59EE2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996" y="3610968"/>
            <a:ext cx="3578570" cy="1789285"/>
          </a:xfrm>
          <a:prstGeom prst="rect">
            <a:avLst/>
          </a:prstGeom>
        </p:spPr>
      </p:pic>
      <p:sp>
        <p:nvSpPr>
          <p:cNvPr id="179" name="文本框 178">
            <a:extLst>
              <a:ext uri="{FF2B5EF4-FFF2-40B4-BE49-F238E27FC236}">
                <a16:creationId xmlns:a16="http://schemas.microsoft.com/office/drawing/2014/main" id="{F7FB42B0-6708-409B-A739-63A8D32D38A5}"/>
              </a:ext>
            </a:extLst>
          </p:cNvPr>
          <p:cNvSpPr txBox="1"/>
          <p:nvPr/>
        </p:nvSpPr>
        <p:spPr>
          <a:xfrm>
            <a:off x="1833875" y="5739370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图像</a:t>
            </a:r>
          </a:p>
        </p:txBody>
      </p:sp>
      <p:sp>
        <p:nvSpPr>
          <p:cNvPr id="180" name="文本框 179">
            <a:extLst>
              <a:ext uri="{FF2B5EF4-FFF2-40B4-BE49-F238E27FC236}">
                <a16:creationId xmlns:a16="http://schemas.microsoft.com/office/drawing/2014/main" id="{C5374019-0D30-4CAB-BBDA-724DDC9917D2}"/>
              </a:ext>
            </a:extLst>
          </p:cNvPr>
          <p:cNvSpPr txBox="1"/>
          <p:nvPr/>
        </p:nvSpPr>
        <p:spPr>
          <a:xfrm>
            <a:off x="5944516" y="5739370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音频</a:t>
            </a:r>
          </a:p>
        </p:txBody>
      </p:sp>
      <p:sp>
        <p:nvSpPr>
          <p:cNvPr id="181" name="文本框 180">
            <a:extLst>
              <a:ext uri="{FF2B5EF4-FFF2-40B4-BE49-F238E27FC236}">
                <a16:creationId xmlns:a16="http://schemas.microsoft.com/office/drawing/2014/main" id="{67ACB37B-27A3-428F-BA2B-D7766E86D945}"/>
              </a:ext>
            </a:extLst>
          </p:cNvPr>
          <p:cNvSpPr txBox="1"/>
          <p:nvPr/>
        </p:nvSpPr>
        <p:spPr>
          <a:xfrm>
            <a:off x="9735508" y="5739370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文本</a:t>
            </a:r>
          </a:p>
        </p:txBody>
      </p:sp>
      <p:sp>
        <p:nvSpPr>
          <p:cNvPr id="8" name="流程图: 多文档 7">
            <a:extLst>
              <a:ext uri="{FF2B5EF4-FFF2-40B4-BE49-F238E27FC236}">
                <a16:creationId xmlns:a16="http://schemas.microsoft.com/office/drawing/2014/main" id="{8E0C55A4-A8B5-4B02-B77D-4B0C5EDF529A}"/>
              </a:ext>
            </a:extLst>
          </p:cNvPr>
          <p:cNvSpPr/>
          <p:nvPr/>
        </p:nvSpPr>
        <p:spPr>
          <a:xfrm>
            <a:off x="9307154" y="3935578"/>
            <a:ext cx="1704442" cy="1169364"/>
          </a:xfrm>
          <a:prstGeom prst="flowChartMultidocumen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26923C86-F37E-48AB-824C-4A607AAFCE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7545" y="1361535"/>
            <a:ext cx="5096751" cy="1250462"/>
          </a:xfrm>
          <a:prstGeom prst="rect">
            <a:avLst/>
          </a:prstGeom>
        </p:spPr>
      </p:pic>
      <p:cxnSp>
        <p:nvCxnSpPr>
          <p:cNvPr id="14" name="连接符: 曲线 13">
            <a:extLst>
              <a:ext uri="{FF2B5EF4-FFF2-40B4-BE49-F238E27FC236}">
                <a16:creationId xmlns:a16="http://schemas.microsoft.com/office/drawing/2014/main" id="{E3FE6FCB-F334-4609-B499-9D94C89A5361}"/>
              </a:ext>
            </a:extLst>
          </p:cNvPr>
          <p:cNvCxnSpPr>
            <a:stCxn id="12" idx="2"/>
            <a:endCxn id="7" idx="0"/>
          </p:cNvCxnSpPr>
          <p:nvPr/>
        </p:nvCxnSpPr>
        <p:spPr>
          <a:xfrm rot="5400000">
            <a:off x="3841116" y="1056162"/>
            <a:ext cx="998971" cy="411064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2" name="连接符: 曲线 181">
            <a:extLst>
              <a:ext uri="{FF2B5EF4-FFF2-40B4-BE49-F238E27FC236}">
                <a16:creationId xmlns:a16="http://schemas.microsoft.com/office/drawing/2014/main" id="{6BFC4808-383B-4243-A7CF-13E8CC2DF42E}"/>
              </a:ext>
            </a:extLst>
          </p:cNvPr>
          <p:cNvCxnSpPr>
            <a:cxnSpLocks/>
            <a:stCxn id="12" idx="2"/>
            <a:endCxn id="5" idx="0"/>
          </p:cNvCxnSpPr>
          <p:nvPr/>
        </p:nvCxnSpPr>
        <p:spPr>
          <a:xfrm rot="16200000" flipH="1">
            <a:off x="5642569" y="3365349"/>
            <a:ext cx="1506706" cy="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3" name="连接符: 曲线 182">
            <a:extLst>
              <a:ext uri="{FF2B5EF4-FFF2-40B4-BE49-F238E27FC236}">
                <a16:creationId xmlns:a16="http://schemas.microsoft.com/office/drawing/2014/main" id="{9CE32657-BBCF-451E-9095-57742A9EB5D8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 rot="16200000" flipH="1">
            <a:off x="7674487" y="1333430"/>
            <a:ext cx="1323581" cy="388071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63076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标题 1">
            <a:extLst>
              <a:ext uri="{FF2B5EF4-FFF2-40B4-BE49-F238E27FC236}">
                <a16:creationId xmlns:a16="http://schemas.microsoft.com/office/drawing/2014/main" id="{E58073D5-4B25-4645-BA2B-4E3DDFCA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Sparse Attention Schemes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DE5488C-9346-440F-9659-985D7D63C8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9811" y="1759795"/>
            <a:ext cx="8812378" cy="4379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4473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标题 1">
            <a:extLst>
              <a:ext uri="{FF2B5EF4-FFF2-40B4-BE49-F238E27FC236}">
                <a16:creationId xmlns:a16="http://schemas.microsoft.com/office/drawing/2014/main" id="{E58073D5-4B25-4645-BA2B-4E3DDFCA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Sparse Attention Schemes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B50BD1F-6AF1-42C6-A416-BBEAC66FA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0918" y="1942227"/>
            <a:ext cx="3883343" cy="3891843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C7B87D83-A6D9-435F-987C-D1FF40FEAD80}"/>
              </a:ext>
            </a:extLst>
          </p:cNvPr>
          <p:cNvSpPr/>
          <p:nvPr/>
        </p:nvSpPr>
        <p:spPr>
          <a:xfrm>
            <a:off x="9546336" y="5528240"/>
            <a:ext cx="219456" cy="2194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41B6C5B-C99E-44A0-A545-761DC7080560}"/>
              </a:ext>
            </a:extLst>
          </p:cNvPr>
          <p:cNvSpPr txBox="1"/>
          <p:nvPr/>
        </p:nvSpPr>
        <p:spPr>
          <a:xfrm>
            <a:off x="478543" y="3134604"/>
            <a:ext cx="51468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两类</a:t>
            </a:r>
            <a:r>
              <a:rPr lang="en-US" altLang="zh-CN" sz="2400" dirty="0"/>
              <a:t>attention</a:t>
            </a:r>
            <a:r>
              <a:rPr lang="zh-CN" altLang="en-US" sz="2400" dirty="0"/>
              <a:t>（</a:t>
            </a:r>
            <a:r>
              <a:rPr lang="en-US" altLang="zh-CN" sz="2400" dirty="0"/>
              <a:t>local</a:t>
            </a:r>
            <a:r>
              <a:rPr lang="zh-CN" altLang="en-US" sz="2400" dirty="0"/>
              <a:t>和</a:t>
            </a:r>
            <a:r>
              <a:rPr lang="en-US" altLang="zh-CN" sz="2400" dirty="0" err="1"/>
              <a:t>strided</a:t>
            </a:r>
            <a:r>
              <a:rPr lang="zh-CN" altLang="en-US" sz="2400" dirty="0"/>
              <a:t>）结合起来，可以实现</a:t>
            </a:r>
            <a:r>
              <a:rPr lang="en-US" altLang="zh-CN" sz="2400" dirty="0"/>
              <a:t>global receptive field</a:t>
            </a:r>
            <a:r>
              <a:rPr lang="zh-CN" altLang="en-US" sz="24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4815646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标题 1">
            <a:extLst>
              <a:ext uri="{FF2B5EF4-FFF2-40B4-BE49-F238E27FC236}">
                <a16:creationId xmlns:a16="http://schemas.microsoft.com/office/drawing/2014/main" id="{E58073D5-4B25-4645-BA2B-4E3DDFCA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Sparse Attention Schemes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B50BD1F-6AF1-42C6-A416-BBEAC66FA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0918" y="1942227"/>
            <a:ext cx="3883343" cy="3891843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C7B87D83-A6D9-435F-987C-D1FF40FEAD80}"/>
              </a:ext>
            </a:extLst>
          </p:cNvPr>
          <p:cNvSpPr/>
          <p:nvPr/>
        </p:nvSpPr>
        <p:spPr>
          <a:xfrm>
            <a:off x="9546336" y="5528240"/>
            <a:ext cx="219456" cy="2194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41B6C5B-C99E-44A0-A545-761DC7080560}"/>
              </a:ext>
            </a:extLst>
          </p:cNvPr>
          <p:cNvSpPr txBox="1"/>
          <p:nvPr/>
        </p:nvSpPr>
        <p:spPr>
          <a:xfrm>
            <a:off x="478543" y="3134604"/>
            <a:ext cx="51468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两类</a:t>
            </a:r>
            <a:r>
              <a:rPr lang="en-US" altLang="zh-CN" sz="2400" dirty="0"/>
              <a:t>attention</a:t>
            </a:r>
            <a:r>
              <a:rPr lang="zh-CN" altLang="en-US" sz="2400" dirty="0"/>
              <a:t>（</a:t>
            </a:r>
            <a:r>
              <a:rPr lang="en-US" altLang="zh-CN" sz="2400" dirty="0"/>
              <a:t>local</a:t>
            </a:r>
            <a:r>
              <a:rPr lang="zh-CN" altLang="en-US" sz="2400" dirty="0"/>
              <a:t>和</a:t>
            </a:r>
            <a:r>
              <a:rPr lang="en-US" altLang="zh-CN" sz="2400" dirty="0" err="1"/>
              <a:t>strided</a:t>
            </a:r>
            <a:r>
              <a:rPr lang="zh-CN" altLang="en-US" sz="2400" dirty="0"/>
              <a:t>）结合起来，可以实现</a:t>
            </a:r>
            <a:r>
              <a:rPr lang="en-US" altLang="zh-CN" sz="2400" dirty="0"/>
              <a:t>global receptive field</a:t>
            </a:r>
            <a:r>
              <a:rPr lang="zh-CN" altLang="en-US" sz="2400" dirty="0"/>
              <a:t>。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E9ABDFB-BAE2-4583-A133-C67088C12818}"/>
              </a:ext>
            </a:extLst>
          </p:cNvPr>
          <p:cNvSpPr/>
          <p:nvPr/>
        </p:nvSpPr>
        <p:spPr>
          <a:xfrm>
            <a:off x="8609990" y="4568730"/>
            <a:ext cx="1141172" cy="2194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2A5B5E18-91C9-4F20-9B5E-C5FE5B604F0A}"/>
              </a:ext>
            </a:extLst>
          </p:cNvPr>
          <p:cNvCxnSpPr>
            <a:stCxn id="2" idx="0"/>
          </p:cNvCxnSpPr>
          <p:nvPr/>
        </p:nvCxnSpPr>
        <p:spPr>
          <a:xfrm flipV="1">
            <a:off x="9656064" y="4788186"/>
            <a:ext cx="14630" cy="74005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3564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标题 1">
            <a:extLst>
              <a:ext uri="{FF2B5EF4-FFF2-40B4-BE49-F238E27FC236}">
                <a16:creationId xmlns:a16="http://schemas.microsoft.com/office/drawing/2014/main" id="{E58073D5-4B25-4645-BA2B-4E3DDFCA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Sparse Attention Schemes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B50BD1F-6AF1-42C6-A416-BBEAC66FA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0918" y="1942227"/>
            <a:ext cx="3883343" cy="3891843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C7B87D83-A6D9-435F-987C-D1FF40FEAD80}"/>
              </a:ext>
            </a:extLst>
          </p:cNvPr>
          <p:cNvSpPr/>
          <p:nvPr/>
        </p:nvSpPr>
        <p:spPr>
          <a:xfrm>
            <a:off x="9546336" y="5528240"/>
            <a:ext cx="219456" cy="2194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41B6C5B-C99E-44A0-A545-761DC7080560}"/>
              </a:ext>
            </a:extLst>
          </p:cNvPr>
          <p:cNvSpPr txBox="1"/>
          <p:nvPr/>
        </p:nvSpPr>
        <p:spPr>
          <a:xfrm>
            <a:off x="478543" y="3134604"/>
            <a:ext cx="51468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两类</a:t>
            </a:r>
            <a:r>
              <a:rPr lang="en-US" altLang="zh-CN" sz="2400" dirty="0"/>
              <a:t>attention</a:t>
            </a:r>
            <a:r>
              <a:rPr lang="zh-CN" altLang="en-US" sz="2400" dirty="0"/>
              <a:t>（</a:t>
            </a:r>
            <a:r>
              <a:rPr lang="en-US" altLang="zh-CN" sz="2400" dirty="0"/>
              <a:t>local</a:t>
            </a:r>
            <a:r>
              <a:rPr lang="zh-CN" altLang="en-US" sz="2400" dirty="0"/>
              <a:t>和</a:t>
            </a:r>
            <a:r>
              <a:rPr lang="en-US" altLang="zh-CN" sz="2400" dirty="0" err="1"/>
              <a:t>strided</a:t>
            </a:r>
            <a:r>
              <a:rPr lang="zh-CN" altLang="en-US" sz="2400" dirty="0"/>
              <a:t>）结合起来，可以实现</a:t>
            </a:r>
            <a:r>
              <a:rPr lang="en-US" altLang="zh-CN" sz="2400" dirty="0"/>
              <a:t>global receptive field</a:t>
            </a:r>
            <a:r>
              <a:rPr lang="zh-CN" altLang="en-US" sz="2400" dirty="0"/>
              <a:t>。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E9ABDFB-BAE2-4583-A133-C67088C12818}"/>
              </a:ext>
            </a:extLst>
          </p:cNvPr>
          <p:cNvSpPr/>
          <p:nvPr/>
        </p:nvSpPr>
        <p:spPr>
          <a:xfrm>
            <a:off x="8609990" y="4568730"/>
            <a:ext cx="1141172" cy="2194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2A5B5E18-91C9-4F20-9B5E-C5FE5B604F0A}"/>
              </a:ext>
            </a:extLst>
          </p:cNvPr>
          <p:cNvCxnSpPr>
            <a:cxnSpLocks/>
          </p:cNvCxnSpPr>
          <p:nvPr/>
        </p:nvCxnSpPr>
        <p:spPr>
          <a:xfrm>
            <a:off x="9056217" y="4788186"/>
            <a:ext cx="0" cy="74005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D5F7D47C-59D5-4929-AE64-6D3FFC1C72F0}"/>
              </a:ext>
            </a:extLst>
          </p:cNvPr>
          <p:cNvSpPr/>
          <p:nvPr/>
        </p:nvSpPr>
        <p:spPr>
          <a:xfrm>
            <a:off x="8609990" y="5528240"/>
            <a:ext cx="936343" cy="2194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96212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标题 1">
            <a:extLst>
              <a:ext uri="{FF2B5EF4-FFF2-40B4-BE49-F238E27FC236}">
                <a16:creationId xmlns:a16="http://schemas.microsoft.com/office/drawing/2014/main" id="{E58073D5-4B25-4645-BA2B-4E3DDFCA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Sparse Attention Schemes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B50BD1F-6AF1-42C6-A416-BBEAC66FA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0918" y="1942227"/>
            <a:ext cx="3883343" cy="3891843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C7B87D83-A6D9-435F-987C-D1FF40FEAD80}"/>
              </a:ext>
            </a:extLst>
          </p:cNvPr>
          <p:cNvSpPr/>
          <p:nvPr/>
        </p:nvSpPr>
        <p:spPr>
          <a:xfrm>
            <a:off x="9546336" y="5528240"/>
            <a:ext cx="219456" cy="2194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41B6C5B-C99E-44A0-A545-761DC7080560}"/>
              </a:ext>
            </a:extLst>
          </p:cNvPr>
          <p:cNvSpPr txBox="1"/>
          <p:nvPr/>
        </p:nvSpPr>
        <p:spPr>
          <a:xfrm>
            <a:off x="478543" y="3134604"/>
            <a:ext cx="51468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两类</a:t>
            </a:r>
            <a:r>
              <a:rPr lang="en-US" altLang="zh-CN" sz="2400" dirty="0"/>
              <a:t>attention</a:t>
            </a:r>
            <a:r>
              <a:rPr lang="zh-CN" altLang="en-US" sz="2400" dirty="0"/>
              <a:t>（</a:t>
            </a:r>
            <a:r>
              <a:rPr lang="en-US" altLang="zh-CN" sz="2400" dirty="0"/>
              <a:t>local</a:t>
            </a:r>
            <a:r>
              <a:rPr lang="zh-CN" altLang="en-US" sz="2400" dirty="0"/>
              <a:t>和</a:t>
            </a:r>
            <a:r>
              <a:rPr lang="en-US" altLang="zh-CN" sz="2400" dirty="0" err="1"/>
              <a:t>strided</a:t>
            </a:r>
            <a:r>
              <a:rPr lang="zh-CN" altLang="en-US" sz="2400" dirty="0"/>
              <a:t>）结合起来，可以实现</a:t>
            </a:r>
            <a:r>
              <a:rPr lang="en-US" altLang="zh-CN" sz="2400" dirty="0"/>
              <a:t>global receptive field</a:t>
            </a:r>
            <a:r>
              <a:rPr lang="zh-CN" altLang="en-US" sz="2400" dirty="0"/>
              <a:t>。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E9ABDFB-BAE2-4583-A133-C67088C12818}"/>
              </a:ext>
            </a:extLst>
          </p:cNvPr>
          <p:cNvSpPr/>
          <p:nvPr/>
        </p:nvSpPr>
        <p:spPr>
          <a:xfrm>
            <a:off x="8609990" y="4568730"/>
            <a:ext cx="1141172" cy="2194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2A5B5E18-91C9-4F20-9B5E-C5FE5B604F0A}"/>
              </a:ext>
            </a:extLst>
          </p:cNvPr>
          <p:cNvCxnSpPr>
            <a:cxnSpLocks/>
          </p:cNvCxnSpPr>
          <p:nvPr/>
        </p:nvCxnSpPr>
        <p:spPr>
          <a:xfrm>
            <a:off x="9056217" y="4788186"/>
            <a:ext cx="0" cy="74005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D5F7D47C-59D5-4929-AE64-6D3FFC1C72F0}"/>
              </a:ext>
            </a:extLst>
          </p:cNvPr>
          <p:cNvSpPr/>
          <p:nvPr/>
        </p:nvSpPr>
        <p:spPr>
          <a:xfrm>
            <a:off x="8609990" y="5528240"/>
            <a:ext cx="936343" cy="2194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63C60D6-EB17-43AD-AA43-66DE7C693DE9}"/>
              </a:ext>
            </a:extLst>
          </p:cNvPr>
          <p:cNvSpPr/>
          <p:nvPr/>
        </p:nvSpPr>
        <p:spPr>
          <a:xfrm>
            <a:off x="7673647" y="3668692"/>
            <a:ext cx="936343" cy="2194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617D438D-686B-41D5-BD7B-CD290949D4FB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8141818" y="3888148"/>
            <a:ext cx="1" cy="164009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0B7904A-9EF4-4C7B-AF56-DEDAD50DA55F}"/>
              </a:ext>
            </a:extLst>
          </p:cNvPr>
          <p:cNvCxnSpPr>
            <a:cxnSpLocks/>
          </p:cNvCxnSpPr>
          <p:nvPr/>
        </p:nvCxnSpPr>
        <p:spPr>
          <a:xfrm>
            <a:off x="7422487" y="2919233"/>
            <a:ext cx="23165" cy="260900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id="{D1E6B25B-9366-40B2-B512-1ADC19DE8C1E}"/>
              </a:ext>
            </a:extLst>
          </p:cNvPr>
          <p:cNvSpPr/>
          <p:nvPr/>
        </p:nvSpPr>
        <p:spPr>
          <a:xfrm>
            <a:off x="6977482" y="2699777"/>
            <a:ext cx="710798" cy="2194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38699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标题 1">
            <a:extLst>
              <a:ext uri="{FF2B5EF4-FFF2-40B4-BE49-F238E27FC236}">
                <a16:creationId xmlns:a16="http://schemas.microsoft.com/office/drawing/2014/main" id="{E58073D5-4B25-4645-BA2B-4E3DDFCA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Sparse Attention Schemes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24B386D-2E85-486D-8B81-A250D1D8A639}"/>
              </a:ext>
            </a:extLst>
          </p:cNvPr>
          <p:cNvSpPr/>
          <p:nvPr/>
        </p:nvSpPr>
        <p:spPr>
          <a:xfrm>
            <a:off x="1426465" y="5236679"/>
            <a:ext cx="2040940" cy="519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383F3EA-654D-445C-AAF7-884BB431B1FC}"/>
              </a:ext>
            </a:extLst>
          </p:cNvPr>
          <p:cNvSpPr txBox="1"/>
          <p:nvPr/>
        </p:nvSpPr>
        <p:spPr>
          <a:xfrm>
            <a:off x="1840839" y="5265536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Layer 1</a:t>
            </a:r>
            <a:endParaRPr lang="zh-CN" altLang="en-US" sz="24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80A5EEA-97DB-4971-B7D5-82FBCD534627}"/>
              </a:ext>
            </a:extLst>
          </p:cNvPr>
          <p:cNvSpPr/>
          <p:nvPr/>
        </p:nvSpPr>
        <p:spPr>
          <a:xfrm>
            <a:off x="1426465" y="3709631"/>
            <a:ext cx="2040940" cy="519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38EDE5C-83B2-4D01-93A9-7B847F16D294}"/>
              </a:ext>
            </a:extLst>
          </p:cNvPr>
          <p:cNvSpPr txBox="1"/>
          <p:nvPr/>
        </p:nvSpPr>
        <p:spPr>
          <a:xfrm>
            <a:off x="1840839" y="3738488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Layer 2</a:t>
            </a:r>
            <a:endParaRPr lang="zh-CN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75134AF-3F84-45DB-91B0-752E453D9D9A}"/>
              </a:ext>
            </a:extLst>
          </p:cNvPr>
          <p:cNvSpPr/>
          <p:nvPr/>
        </p:nvSpPr>
        <p:spPr>
          <a:xfrm>
            <a:off x="1426465" y="2182583"/>
            <a:ext cx="2040940" cy="519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AF75B05-E7F6-4BE1-923E-BC55ADBEE501}"/>
              </a:ext>
            </a:extLst>
          </p:cNvPr>
          <p:cNvSpPr txBox="1"/>
          <p:nvPr/>
        </p:nvSpPr>
        <p:spPr>
          <a:xfrm>
            <a:off x="1840839" y="2211440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Layer 3</a:t>
            </a:r>
            <a:endParaRPr lang="zh-CN" altLang="en-US" sz="2400" dirty="0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E3084994-DE3F-4D84-8632-A92556612A79}"/>
              </a:ext>
            </a:extLst>
          </p:cNvPr>
          <p:cNvCxnSpPr>
            <a:cxnSpLocks/>
            <a:stCxn id="9" idx="0"/>
            <a:endCxn id="12" idx="2"/>
          </p:cNvCxnSpPr>
          <p:nvPr/>
        </p:nvCxnSpPr>
        <p:spPr>
          <a:xfrm flipV="1">
            <a:off x="2446935" y="2701963"/>
            <a:ext cx="0" cy="100766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413C9F13-7E58-4315-8137-E7923722137D}"/>
              </a:ext>
            </a:extLst>
          </p:cNvPr>
          <p:cNvCxnSpPr>
            <a:cxnSpLocks/>
            <a:stCxn id="2" idx="0"/>
            <a:endCxn id="9" idx="2"/>
          </p:cNvCxnSpPr>
          <p:nvPr/>
        </p:nvCxnSpPr>
        <p:spPr>
          <a:xfrm flipV="1">
            <a:off x="2446935" y="4229011"/>
            <a:ext cx="0" cy="100766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" name="图片 21">
            <a:extLst>
              <a:ext uri="{FF2B5EF4-FFF2-40B4-BE49-F238E27FC236}">
                <a16:creationId xmlns:a16="http://schemas.microsoft.com/office/drawing/2014/main" id="{975637AE-F28A-4B44-9E34-C226FF050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2072" y="4372448"/>
            <a:ext cx="706998" cy="720793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7D0FDAE2-B65B-4BE3-A4BE-ED3ACCF230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8429" y="2816542"/>
            <a:ext cx="710641" cy="735026"/>
          </a:xfrm>
          <a:prstGeom prst="rect">
            <a:avLst/>
          </a:prstGeom>
        </p:spPr>
      </p:pic>
      <p:sp>
        <p:nvSpPr>
          <p:cNvPr id="26" name="矩形 25">
            <a:extLst>
              <a:ext uri="{FF2B5EF4-FFF2-40B4-BE49-F238E27FC236}">
                <a16:creationId xmlns:a16="http://schemas.microsoft.com/office/drawing/2014/main" id="{49D7BAEB-EF0F-4961-833E-729D13521BC1}"/>
              </a:ext>
            </a:extLst>
          </p:cNvPr>
          <p:cNvSpPr/>
          <p:nvPr/>
        </p:nvSpPr>
        <p:spPr>
          <a:xfrm>
            <a:off x="5134053" y="5236679"/>
            <a:ext cx="2040940" cy="519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A66D3E02-561D-4A2D-B877-C3031D007515}"/>
              </a:ext>
            </a:extLst>
          </p:cNvPr>
          <p:cNvSpPr txBox="1"/>
          <p:nvPr/>
        </p:nvSpPr>
        <p:spPr>
          <a:xfrm>
            <a:off x="5548427" y="5265536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Layer 1</a:t>
            </a:r>
            <a:endParaRPr lang="zh-CN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03B1CEA0-5867-4D04-9F6B-BFEF7B16C55B}"/>
              </a:ext>
            </a:extLst>
          </p:cNvPr>
          <p:cNvSpPr/>
          <p:nvPr/>
        </p:nvSpPr>
        <p:spPr>
          <a:xfrm>
            <a:off x="5134053" y="3709631"/>
            <a:ext cx="2040940" cy="519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F2F68F18-6F3D-4CC0-9103-D313EC450D16}"/>
              </a:ext>
            </a:extLst>
          </p:cNvPr>
          <p:cNvSpPr txBox="1"/>
          <p:nvPr/>
        </p:nvSpPr>
        <p:spPr>
          <a:xfrm>
            <a:off x="5548427" y="3738488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Layer 2</a:t>
            </a:r>
            <a:endParaRPr lang="zh-CN" altLang="en-US" sz="2400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C748F54-DB4A-41A7-8786-E05872E655E6}"/>
              </a:ext>
            </a:extLst>
          </p:cNvPr>
          <p:cNvSpPr/>
          <p:nvPr/>
        </p:nvSpPr>
        <p:spPr>
          <a:xfrm>
            <a:off x="5134053" y="2182583"/>
            <a:ext cx="2040940" cy="519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D2D67BBD-0E4B-46BB-8CFE-6BB11B756A88}"/>
              </a:ext>
            </a:extLst>
          </p:cNvPr>
          <p:cNvSpPr txBox="1"/>
          <p:nvPr/>
        </p:nvSpPr>
        <p:spPr>
          <a:xfrm>
            <a:off x="5548427" y="2211440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Layer 3</a:t>
            </a:r>
            <a:endParaRPr lang="zh-CN" altLang="en-US" sz="2400" dirty="0"/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8BE96067-747B-4320-8780-8C9E537189DB}"/>
              </a:ext>
            </a:extLst>
          </p:cNvPr>
          <p:cNvCxnSpPr>
            <a:cxnSpLocks/>
            <a:stCxn id="28" idx="0"/>
            <a:endCxn id="31" idx="2"/>
          </p:cNvCxnSpPr>
          <p:nvPr/>
        </p:nvCxnSpPr>
        <p:spPr>
          <a:xfrm flipV="1">
            <a:off x="6154523" y="2701963"/>
            <a:ext cx="0" cy="100766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32FCB6AF-217C-46F9-8712-7C3E6A283D3F}"/>
              </a:ext>
            </a:extLst>
          </p:cNvPr>
          <p:cNvCxnSpPr>
            <a:cxnSpLocks/>
            <a:stCxn id="26" idx="0"/>
            <a:endCxn id="28" idx="2"/>
          </p:cNvCxnSpPr>
          <p:nvPr/>
        </p:nvCxnSpPr>
        <p:spPr>
          <a:xfrm flipV="1">
            <a:off x="6154523" y="4229011"/>
            <a:ext cx="0" cy="100766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7" name="图片 36">
            <a:extLst>
              <a:ext uri="{FF2B5EF4-FFF2-40B4-BE49-F238E27FC236}">
                <a16:creationId xmlns:a16="http://schemas.microsoft.com/office/drawing/2014/main" id="{7D6D6F3E-7DD2-434F-A749-032A2F4B82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6094" y="4372448"/>
            <a:ext cx="759751" cy="761414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F9637605-FEA4-4AA8-8F85-9EF9AD0DC6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5027" y="2804780"/>
            <a:ext cx="759751" cy="761414"/>
          </a:xfrm>
          <a:prstGeom prst="rect">
            <a:avLst/>
          </a:prstGeom>
        </p:spPr>
      </p:pic>
      <p:sp>
        <p:nvSpPr>
          <p:cNvPr id="39" name="矩形 38">
            <a:extLst>
              <a:ext uri="{FF2B5EF4-FFF2-40B4-BE49-F238E27FC236}">
                <a16:creationId xmlns:a16="http://schemas.microsoft.com/office/drawing/2014/main" id="{CEAE7986-A1FD-4C9F-A076-94FA44455DAE}"/>
              </a:ext>
            </a:extLst>
          </p:cNvPr>
          <p:cNvSpPr/>
          <p:nvPr/>
        </p:nvSpPr>
        <p:spPr>
          <a:xfrm>
            <a:off x="8870901" y="5236679"/>
            <a:ext cx="2040940" cy="519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E91DCBCF-C2AF-4944-8DD2-9C02CF55375F}"/>
              </a:ext>
            </a:extLst>
          </p:cNvPr>
          <p:cNvSpPr txBox="1"/>
          <p:nvPr/>
        </p:nvSpPr>
        <p:spPr>
          <a:xfrm>
            <a:off x="9285275" y="5265536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Layer 1</a:t>
            </a:r>
            <a:endParaRPr lang="zh-CN" altLang="en-US" sz="2400" dirty="0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F96FE3E3-E63D-4837-BB01-0DBED5B739A5}"/>
              </a:ext>
            </a:extLst>
          </p:cNvPr>
          <p:cNvSpPr/>
          <p:nvPr/>
        </p:nvSpPr>
        <p:spPr>
          <a:xfrm>
            <a:off x="8870901" y="3709631"/>
            <a:ext cx="2040940" cy="519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45ED04B3-7E65-46B1-9A4C-DEABDC1B586F}"/>
              </a:ext>
            </a:extLst>
          </p:cNvPr>
          <p:cNvSpPr txBox="1"/>
          <p:nvPr/>
        </p:nvSpPr>
        <p:spPr>
          <a:xfrm>
            <a:off x="9285275" y="3738488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Layer 2</a:t>
            </a:r>
            <a:endParaRPr lang="zh-CN" altLang="en-US" sz="2400" dirty="0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6EB84EA6-CB0A-40F0-89C6-37FD18BFB5FC}"/>
              </a:ext>
            </a:extLst>
          </p:cNvPr>
          <p:cNvSpPr/>
          <p:nvPr/>
        </p:nvSpPr>
        <p:spPr>
          <a:xfrm>
            <a:off x="8870901" y="2182583"/>
            <a:ext cx="2040940" cy="519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364535AA-A487-4D72-9E70-6389A0DA087B}"/>
              </a:ext>
            </a:extLst>
          </p:cNvPr>
          <p:cNvSpPr txBox="1"/>
          <p:nvPr/>
        </p:nvSpPr>
        <p:spPr>
          <a:xfrm>
            <a:off x="9285275" y="2211440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Layer 3</a:t>
            </a:r>
            <a:endParaRPr lang="zh-CN" altLang="en-US" sz="2400" dirty="0"/>
          </a:p>
        </p:txBody>
      </p: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AC00DD63-1E91-4146-AE61-36CEE15EC1EA}"/>
              </a:ext>
            </a:extLst>
          </p:cNvPr>
          <p:cNvCxnSpPr>
            <a:cxnSpLocks/>
            <a:stCxn id="41" idx="0"/>
            <a:endCxn id="43" idx="2"/>
          </p:cNvCxnSpPr>
          <p:nvPr/>
        </p:nvCxnSpPr>
        <p:spPr>
          <a:xfrm flipV="1">
            <a:off x="9891371" y="2701963"/>
            <a:ext cx="0" cy="100766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C7E03D3A-929B-4048-88F5-D06C79793BB8}"/>
              </a:ext>
            </a:extLst>
          </p:cNvPr>
          <p:cNvCxnSpPr>
            <a:cxnSpLocks/>
            <a:stCxn id="39" idx="0"/>
            <a:endCxn id="41" idx="2"/>
          </p:cNvCxnSpPr>
          <p:nvPr/>
        </p:nvCxnSpPr>
        <p:spPr>
          <a:xfrm flipV="1">
            <a:off x="9891371" y="4229011"/>
            <a:ext cx="0" cy="100766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7" name="图片 46">
            <a:extLst>
              <a:ext uri="{FF2B5EF4-FFF2-40B4-BE49-F238E27FC236}">
                <a16:creationId xmlns:a16="http://schemas.microsoft.com/office/drawing/2014/main" id="{738B9565-4CAA-4606-BC78-467216709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8342" y="4305893"/>
            <a:ext cx="706998" cy="720793"/>
          </a:xfrm>
          <a:prstGeom prst="rect">
            <a:avLst/>
          </a:prstGeom>
        </p:spPr>
      </p:pic>
      <p:pic>
        <p:nvPicPr>
          <p:cNvPr id="48" name="图片 47">
            <a:extLst>
              <a:ext uri="{FF2B5EF4-FFF2-40B4-BE49-F238E27FC236}">
                <a16:creationId xmlns:a16="http://schemas.microsoft.com/office/drawing/2014/main" id="{53BA5787-5521-4E26-ABE8-34A043F3C1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2145" y="4424771"/>
            <a:ext cx="710641" cy="735026"/>
          </a:xfrm>
          <a:prstGeom prst="rect">
            <a:avLst/>
          </a:prstGeom>
        </p:spPr>
      </p:pic>
      <p:pic>
        <p:nvPicPr>
          <p:cNvPr id="49" name="图片 48">
            <a:extLst>
              <a:ext uri="{FF2B5EF4-FFF2-40B4-BE49-F238E27FC236}">
                <a16:creationId xmlns:a16="http://schemas.microsoft.com/office/drawing/2014/main" id="{B58B64B8-1D44-4C38-88E9-FCADB5C23E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7353" y="2736849"/>
            <a:ext cx="706998" cy="720793"/>
          </a:xfrm>
          <a:prstGeom prst="rect">
            <a:avLst/>
          </a:prstGeom>
        </p:spPr>
      </p:pic>
      <p:pic>
        <p:nvPicPr>
          <p:cNvPr id="50" name="图片 49">
            <a:extLst>
              <a:ext uri="{FF2B5EF4-FFF2-40B4-BE49-F238E27FC236}">
                <a16:creationId xmlns:a16="http://schemas.microsoft.com/office/drawing/2014/main" id="{1E7E9A6C-EF26-4217-BFB8-49A73CF784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1156" y="2855727"/>
            <a:ext cx="710641" cy="735026"/>
          </a:xfrm>
          <a:prstGeom prst="rect">
            <a:avLst/>
          </a:prstGeom>
        </p:spPr>
      </p:pic>
      <p:sp>
        <p:nvSpPr>
          <p:cNvPr id="51" name="文本框 50">
            <a:extLst>
              <a:ext uri="{FF2B5EF4-FFF2-40B4-BE49-F238E27FC236}">
                <a16:creationId xmlns:a16="http://schemas.microsoft.com/office/drawing/2014/main" id="{B9D6748D-D269-4828-862B-0F1B5AE66AEB}"/>
              </a:ext>
            </a:extLst>
          </p:cNvPr>
          <p:cNvSpPr txBox="1"/>
          <p:nvPr/>
        </p:nvSpPr>
        <p:spPr>
          <a:xfrm>
            <a:off x="1564320" y="6100909"/>
            <a:ext cx="17652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/>
              <a:t>Interleave</a:t>
            </a:r>
            <a:endParaRPr lang="zh-CN" altLang="en-US" sz="2800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CB85FF06-56B7-4B50-880E-95FD4F61BC41}"/>
              </a:ext>
            </a:extLst>
          </p:cNvPr>
          <p:cNvSpPr txBox="1"/>
          <p:nvPr/>
        </p:nvSpPr>
        <p:spPr>
          <a:xfrm>
            <a:off x="5493878" y="6100909"/>
            <a:ext cx="12057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/>
              <a:t>Merge</a:t>
            </a:r>
            <a:endParaRPr lang="zh-CN" altLang="en-US" sz="2800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8E9EAEA9-378A-4126-B202-8DB68AD6A91F}"/>
              </a:ext>
            </a:extLst>
          </p:cNvPr>
          <p:cNvSpPr txBox="1"/>
          <p:nvPr/>
        </p:nvSpPr>
        <p:spPr>
          <a:xfrm>
            <a:off x="8958261" y="6084930"/>
            <a:ext cx="18662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/>
              <a:t>Multi-head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84086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Freeform 11"/>
          <p:cNvSpPr>
            <a:spLocks/>
          </p:cNvSpPr>
          <p:nvPr/>
        </p:nvSpPr>
        <p:spPr bwMode="auto">
          <a:xfrm>
            <a:off x="4719384" y="1629669"/>
            <a:ext cx="891827" cy="112668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39" name="Freeform 10"/>
          <p:cNvSpPr>
            <a:spLocks/>
          </p:cNvSpPr>
          <p:nvPr/>
        </p:nvSpPr>
        <p:spPr bwMode="auto">
          <a:xfrm>
            <a:off x="4555935" y="1718535"/>
            <a:ext cx="7341670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0" name="Rectangle 12"/>
          <p:cNvSpPr>
            <a:spLocks noChangeArrowheads="1"/>
          </p:cNvSpPr>
          <p:nvPr/>
        </p:nvSpPr>
        <p:spPr bwMode="auto">
          <a:xfrm>
            <a:off x="4805075" y="1629669"/>
            <a:ext cx="720444" cy="7378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1" name="Freeform 11"/>
          <p:cNvSpPr>
            <a:spLocks/>
          </p:cNvSpPr>
          <p:nvPr/>
        </p:nvSpPr>
        <p:spPr bwMode="auto">
          <a:xfrm>
            <a:off x="4719384" y="2650033"/>
            <a:ext cx="891827" cy="112669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2" name="Freeform 10"/>
          <p:cNvSpPr>
            <a:spLocks/>
          </p:cNvSpPr>
          <p:nvPr/>
        </p:nvSpPr>
        <p:spPr bwMode="auto">
          <a:xfrm>
            <a:off x="4555935" y="2738898"/>
            <a:ext cx="7341670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3" name="Rectangle 12"/>
          <p:cNvSpPr>
            <a:spLocks noChangeArrowheads="1"/>
          </p:cNvSpPr>
          <p:nvPr/>
        </p:nvSpPr>
        <p:spPr bwMode="auto">
          <a:xfrm>
            <a:off x="4805075" y="2650032"/>
            <a:ext cx="720444" cy="73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4" name="Freeform 11"/>
          <p:cNvSpPr>
            <a:spLocks/>
          </p:cNvSpPr>
          <p:nvPr/>
        </p:nvSpPr>
        <p:spPr bwMode="auto">
          <a:xfrm>
            <a:off x="4719384" y="3648181"/>
            <a:ext cx="891827" cy="112668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5" name="Freeform 10"/>
          <p:cNvSpPr>
            <a:spLocks/>
          </p:cNvSpPr>
          <p:nvPr/>
        </p:nvSpPr>
        <p:spPr bwMode="auto">
          <a:xfrm>
            <a:off x="4555935" y="3735459"/>
            <a:ext cx="7341670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6" name="Rectangle 12"/>
          <p:cNvSpPr>
            <a:spLocks noChangeArrowheads="1"/>
          </p:cNvSpPr>
          <p:nvPr/>
        </p:nvSpPr>
        <p:spPr bwMode="auto">
          <a:xfrm>
            <a:off x="4805075" y="3648181"/>
            <a:ext cx="720444" cy="7378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7" name="Freeform 11"/>
          <p:cNvSpPr>
            <a:spLocks/>
          </p:cNvSpPr>
          <p:nvPr/>
        </p:nvSpPr>
        <p:spPr bwMode="auto">
          <a:xfrm>
            <a:off x="4719384" y="4657436"/>
            <a:ext cx="891827" cy="112668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8" name="Freeform 10"/>
          <p:cNvSpPr>
            <a:spLocks/>
          </p:cNvSpPr>
          <p:nvPr/>
        </p:nvSpPr>
        <p:spPr bwMode="auto">
          <a:xfrm>
            <a:off x="4510325" y="4721728"/>
            <a:ext cx="7341670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9" name="Rectangle 12"/>
          <p:cNvSpPr>
            <a:spLocks noChangeArrowheads="1"/>
          </p:cNvSpPr>
          <p:nvPr/>
        </p:nvSpPr>
        <p:spPr bwMode="auto">
          <a:xfrm>
            <a:off x="4805075" y="4657437"/>
            <a:ext cx="720444" cy="7378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53" name="TextBox 105"/>
          <p:cNvSpPr txBox="1">
            <a:spLocks noChangeArrowheads="1"/>
          </p:cNvSpPr>
          <p:nvPr/>
        </p:nvSpPr>
        <p:spPr bwMode="auto">
          <a:xfrm>
            <a:off x="5734986" y="1780422"/>
            <a:ext cx="5226239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999" b="1" dirty="0">
                <a:solidFill>
                  <a:srgbClr val="3C3C3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Background &amp; Motivation</a:t>
            </a:r>
            <a:endParaRPr kumimoji="0" lang="zh-CN" altLang="en-US" sz="2999" b="1" i="0" u="none" strike="noStrike" kern="1200" cap="none" spc="0" normalizeH="0" baseline="0" noProof="0" dirty="0">
              <a:ln>
                <a:noFill/>
              </a:ln>
              <a:solidFill>
                <a:srgbClr val="3C3C3C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4" name="TextBox 106"/>
          <p:cNvSpPr txBox="1">
            <a:spLocks noChangeArrowheads="1"/>
          </p:cNvSpPr>
          <p:nvPr/>
        </p:nvSpPr>
        <p:spPr bwMode="auto">
          <a:xfrm>
            <a:off x="4912983" y="1672515"/>
            <a:ext cx="499868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5" name="TextBox 108"/>
          <p:cNvSpPr txBox="1">
            <a:spLocks noChangeArrowheads="1"/>
          </p:cNvSpPr>
          <p:nvPr/>
        </p:nvSpPr>
        <p:spPr bwMode="auto">
          <a:xfrm>
            <a:off x="5734986" y="2830937"/>
            <a:ext cx="5268750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defTabSz="914034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999" b="1" dirty="0">
                <a:solidFill>
                  <a:srgbClr val="3C3C3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Heuristic Sparse Attention</a:t>
            </a:r>
            <a:endParaRPr kumimoji="0" lang="zh-CN" altLang="en-US" sz="2999" b="1" i="0" u="none" strike="noStrike" kern="1200" cap="none" spc="0" normalizeH="0" baseline="0" noProof="0" dirty="0">
              <a:ln>
                <a:noFill/>
              </a:ln>
              <a:solidFill>
                <a:srgbClr val="3C3C3C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6" name="TextBox 109"/>
          <p:cNvSpPr txBox="1">
            <a:spLocks noChangeArrowheads="1"/>
          </p:cNvSpPr>
          <p:nvPr/>
        </p:nvSpPr>
        <p:spPr bwMode="auto">
          <a:xfrm>
            <a:off x="4912983" y="2670663"/>
            <a:ext cx="499868" cy="707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7" name="TextBox 115"/>
          <p:cNvSpPr txBox="1">
            <a:spLocks noChangeArrowheads="1"/>
          </p:cNvSpPr>
          <p:nvPr/>
        </p:nvSpPr>
        <p:spPr bwMode="auto">
          <a:xfrm>
            <a:off x="5734986" y="3775131"/>
            <a:ext cx="5428666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999" b="1" noProof="0" dirty="0">
                <a:solidFill>
                  <a:srgbClr val="3C3C3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Learnable Sparse Attention</a:t>
            </a:r>
            <a:endParaRPr kumimoji="0" lang="zh-CN" altLang="en-US" sz="2999" b="1" i="0" u="none" strike="noStrike" kern="1200" cap="none" spc="0" normalizeH="0" baseline="0" noProof="0" dirty="0">
              <a:ln>
                <a:noFill/>
              </a:ln>
              <a:solidFill>
                <a:srgbClr val="3C3C3C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8" name="TextBox 116"/>
          <p:cNvSpPr txBox="1">
            <a:spLocks noChangeArrowheads="1"/>
          </p:cNvSpPr>
          <p:nvPr/>
        </p:nvSpPr>
        <p:spPr bwMode="auto">
          <a:xfrm>
            <a:off x="4912983" y="3667223"/>
            <a:ext cx="499868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9" name="TextBox 117"/>
          <p:cNvSpPr txBox="1">
            <a:spLocks noChangeArrowheads="1"/>
          </p:cNvSpPr>
          <p:nvPr/>
        </p:nvSpPr>
        <p:spPr bwMode="auto">
          <a:xfrm>
            <a:off x="5734986" y="4795494"/>
            <a:ext cx="61838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defTabSz="914034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800" b="1" noProof="0" dirty="0">
                <a:solidFill>
                  <a:srgbClr val="3C3C3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Length Compression in Attention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C3C3C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60" name="TextBox 118"/>
          <p:cNvSpPr txBox="1">
            <a:spLocks noChangeArrowheads="1"/>
          </p:cNvSpPr>
          <p:nvPr/>
        </p:nvSpPr>
        <p:spPr bwMode="auto">
          <a:xfrm>
            <a:off x="4912983" y="4687587"/>
            <a:ext cx="499868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63" name="Freeform 5"/>
          <p:cNvSpPr>
            <a:spLocks/>
          </p:cNvSpPr>
          <p:nvPr/>
        </p:nvSpPr>
        <p:spPr bwMode="auto">
          <a:xfrm>
            <a:off x="0" y="1339"/>
            <a:ext cx="4260774" cy="6869605"/>
          </a:xfrm>
          <a:custGeom>
            <a:avLst/>
            <a:gdLst>
              <a:gd name="T0" fmla="*/ 0 w 5566"/>
              <a:gd name="T1" fmla="*/ 0 h 9000"/>
              <a:gd name="T2" fmla="*/ 4324 w 5566"/>
              <a:gd name="T3" fmla="*/ 0 h 9000"/>
              <a:gd name="T4" fmla="*/ 5566 w 5566"/>
              <a:gd name="T5" fmla="*/ 9000 h 9000"/>
              <a:gd name="T6" fmla="*/ 0 w 5566"/>
              <a:gd name="T7" fmla="*/ 9000 h 9000"/>
              <a:gd name="T8" fmla="*/ 0 w 5566"/>
              <a:gd name="T9" fmla="*/ 0 h 9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66" h="9000">
                <a:moveTo>
                  <a:pt x="0" y="0"/>
                </a:moveTo>
                <a:lnTo>
                  <a:pt x="4324" y="0"/>
                </a:lnTo>
                <a:lnTo>
                  <a:pt x="5566" y="9000"/>
                </a:lnTo>
                <a:lnTo>
                  <a:pt x="0" y="9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5900"/>
                      </a14:imgEffect>
                      <a14:imgEffect>
                        <a14:saturation sat="1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4000" r="-35000"/>
            </a:stretch>
          </a:blipFill>
          <a:ln>
            <a:noFill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640569" y="1339"/>
            <a:ext cx="1867759" cy="6869605"/>
            <a:chOff x="2640569" y="1339"/>
            <a:chExt cx="1867759" cy="6869605"/>
          </a:xfrm>
        </p:grpSpPr>
        <p:sp>
          <p:nvSpPr>
            <p:cNvPr id="14364" name="Freeform 6"/>
            <p:cNvSpPr>
              <a:spLocks/>
            </p:cNvSpPr>
            <p:nvPr/>
          </p:nvSpPr>
          <p:spPr bwMode="auto">
            <a:xfrm>
              <a:off x="3392751" y="1339"/>
              <a:ext cx="1115577" cy="6869605"/>
            </a:xfrm>
            <a:custGeom>
              <a:avLst/>
              <a:gdLst>
                <a:gd name="T0" fmla="*/ 0 w 1457"/>
                <a:gd name="T1" fmla="*/ 0 h 9000"/>
                <a:gd name="T2" fmla="*/ 224 w 1457"/>
                <a:gd name="T3" fmla="*/ 0 h 9000"/>
                <a:gd name="T4" fmla="*/ 1457 w 1457"/>
                <a:gd name="T5" fmla="*/ 9000 h 9000"/>
                <a:gd name="T6" fmla="*/ 1233 w 1457"/>
                <a:gd name="T7" fmla="*/ 9000 h 9000"/>
                <a:gd name="T8" fmla="*/ 0 w 1457"/>
                <a:gd name="T9" fmla="*/ 0 h 9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7" h="9000">
                  <a:moveTo>
                    <a:pt x="0" y="0"/>
                  </a:moveTo>
                  <a:lnTo>
                    <a:pt x="224" y="0"/>
                  </a:lnTo>
                  <a:lnTo>
                    <a:pt x="1457" y="9000"/>
                  </a:lnTo>
                  <a:lnTo>
                    <a:pt x="1233" y="9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034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99" b="0" i="0" u="none" strike="noStrike" kern="1200" cap="none" spc="0" normalizeH="0" baseline="0" noProof="0">
                <a:ln>
                  <a:noFill/>
                </a:ln>
                <a:solidFill>
                  <a:srgbClr val="006794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365" name="矩形 12"/>
            <p:cNvSpPr>
              <a:spLocks noChangeArrowheads="1"/>
            </p:cNvSpPr>
            <p:nvPr/>
          </p:nvSpPr>
          <p:spPr bwMode="auto">
            <a:xfrm>
              <a:off x="2640569" y="5937859"/>
              <a:ext cx="1732873" cy="7823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034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99" b="0" i="0" u="none" strike="noStrike" kern="1200" cap="none" spc="0" normalizeH="0" baseline="0" noProof="0">
                <a:ln>
                  <a:noFill/>
                </a:ln>
                <a:solidFill>
                  <a:srgbClr val="006794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14366" name="TextBox 98"/>
          <p:cNvSpPr txBox="1">
            <a:spLocks noChangeArrowheads="1"/>
          </p:cNvSpPr>
          <p:nvPr/>
        </p:nvSpPr>
        <p:spPr bwMode="auto">
          <a:xfrm>
            <a:off x="2800845" y="5977530"/>
            <a:ext cx="90293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7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目录</a:t>
            </a:r>
          </a:p>
        </p:txBody>
      </p:sp>
      <p:sp>
        <p:nvSpPr>
          <p:cNvPr id="14367" name="TextBox 104"/>
          <p:cNvSpPr txBox="1">
            <a:spLocks noChangeArrowheads="1"/>
          </p:cNvSpPr>
          <p:nvPr/>
        </p:nvSpPr>
        <p:spPr bwMode="auto">
          <a:xfrm>
            <a:off x="2854798" y="6359968"/>
            <a:ext cx="1180639" cy="36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799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Contents</a:t>
            </a: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4" name="图片 33" descr="横版组合——透明.png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68075" y="127196"/>
            <a:ext cx="3429530" cy="7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57891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4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2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1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3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18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3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21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26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6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4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3100"/>
                            </p:stCondLst>
                            <p:childTnLst>
                              <p:par>
                                <p:cTn id="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300"/>
                                        <p:tgtEl>
                                          <p:spTgt spid="14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3400"/>
                            </p:stCondLst>
                            <p:childTnLst>
                              <p:par>
                                <p:cTn id="5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4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9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4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4400"/>
                            </p:stCondLst>
                            <p:childTnLst>
                              <p:par>
                                <p:cTn id="6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300"/>
                                        <p:tgtEl>
                                          <p:spTgt spid="14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4700"/>
                            </p:stCondLst>
                            <p:childTnLst>
                              <p:par>
                                <p:cTn id="6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14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 nodeType="afterGroup">
                            <p:stCondLst>
                              <p:cond delay="52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52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4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 nodeType="afterGroup">
                            <p:stCondLst>
                              <p:cond delay="5700"/>
                            </p:stCondLst>
                            <p:childTnLst>
                              <p:par>
                                <p:cTn id="7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300"/>
                                        <p:tgtEl>
                                          <p:spTgt spid="14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8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14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500"/>
                            </p:stCondLst>
                            <p:childTnLst>
                              <p:par>
                                <p:cTn id="8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4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0" grpId="0" animBg="1" autoUpdateAnimBg="0"/>
      <p:bldP spid="14343" grpId="0" animBg="1" autoUpdateAnimBg="0"/>
      <p:bldP spid="14346" grpId="0" animBg="1" autoUpdateAnimBg="0"/>
      <p:bldP spid="14349" grpId="0" animBg="1" autoUpdateAnimBg="0"/>
      <p:bldP spid="14353" grpId="0" autoUpdateAnimBg="0"/>
      <p:bldP spid="14354" grpId="0"/>
      <p:bldP spid="14355" grpId="0" autoUpdateAnimBg="0"/>
      <p:bldP spid="14356" grpId="0" animBg="1"/>
      <p:bldP spid="14357" grpId="0" autoUpdateAnimBg="0"/>
      <p:bldP spid="14358" grpId="0" autoUpdateAnimBg="0"/>
      <p:bldP spid="14359" grpId="0" autoUpdateAnimBg="0"/>
      <p:bldP spid="14360" grpId="0"/>
      <p:bldP spid="14366" grpId="0" autoUpdateAnimBg="0"/>
      <p:bldP spid="14367" grpId="0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标题 1">
            <a:extLst>
              <a:ext uri="{FF2B5EF4-FFF2-40B4-BE49-F238E27FC236}">
                <a16:creationId xmlns:a16="http://schemas.microsoft.com/office/drawing/2014/main" id="{E58073D5-4B25-4645-BA2B-4E3DDFCA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C179306-D3BF-4626-876B-2293754A5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6206" y="2182583"/>
            <a:ext cx="6159588" cy="358917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BE16C51B-20D2-41C3-A1C5-6E2AC6843D77}"/>
                  </a:ext>
                </a:extLst>
              </p:cNvPr>
              <p:cNvSpPr txBox="1"/>
              <p:nvPr/>
            </p:nvSpPr>
            <p:spPr>
              <a:xfrm>
                <a:off x="7900416" y="1587398"/>
                <a:ext cx="2087687" cy="3782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n-US" altLang="zh-CN" b="0" i="1" dirty="0" smtClean="0">
                              <a:latin typeface="Cambria Math" panose="02040503050406030204" pitchFamily="18" charset="0"/>
                            </a:rPr>
                            <m:t>𝑏𝑖𝑡𝑠</m:t>
                          </m:r>
                          <m:r>
                            <a:rPr lang="en-US" altLang="zh-CN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b="0" i="1" dirty="0" smtClean="0">
                              <a:latin typeface="Cambria Math" panose="02040503050406030204" pitchFamily="18" charset="0"/>
                            </a:rPr>
                            <m:t>𝑝𝑒𝑟</m:t>
                          </m:r>
                          <m:r>
                            <a:rPr lang="en-US" altLang="zh-CN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b="0" i="1" dirty="0" smtClean="0">
                              <a:latin typeface="Cambria Math" panose="02040503050406030204" pitchFamily="18" charset="0"/>
                            </a:rPr>
                            <m:t>𝑏𝑦𝑡𝑒</m:t>
                          </m:r>
                        </m:sup>
                      </m:sSup>
                      <m:r>
                        <a:rPr lang="en-US" altLang="zh-CN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0" i="1" dirty="0" smtClean="0">
                          <a:latin typeface="Cambria Math" panose="02040503050406030204" pitchFamily="18" charset="0"/>
                        </a:rPr>
                        <m:t>𝑝𝑝𝑙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BE16C51B-20D2-41C3-A1C5-6E2AC6843D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00416" y="1587398"/>
                <a:ext cx="2087687" cy="378245"/>
              </a:xfrm>
              <a:prstGeom prst="rect">
                <a:avLst/>
              </a:prstGeom>
              <a:blipFill>
                <a:blip r:embed="rId4"/>
                <a:stretch>
                  <a:fillRect b="-1612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4D89B3B6-D23B-4B15-B136-67E24D23CB9F}"/>
              </a:ext>
            </a:extLst>
          </p:cNvPr>
          <p:cNvCxnSpPr>
            <a:cxnSpLocks/>
          </p:cNvCxnSpPr>
          <p:nvPr/>
        </p:nvCxnSpPr>
        <p:spPr>
          <a:xfrm flipV="1">
            <a:off x="6971386" y="1872692"/>
            <a:ext cx="782726" cy="4974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85231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EE354627-E7F1-46D4-A3F1-9C010AA641E3}"/>
              </a:ext>
            </a:extLst>
          </p:cNvPr>
          <p:cNvSpPr txBox="1"/>
          <p:nvPr/>
        </p:nvSpPr>
        <p:spPr>
          <a:xfrm>
            <a:off x="8476649" y="5816488"/>
            <a:ext cx="35189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Publisher: EMNLP2020 Findings</a:t>
            </a:r>
          </a:p>
          <a:p>
            <a:r>
              <a:rPr lang="en-US" altLang="zh-CN" dirty="0"/>
              <a:t>Citation: 18</a:t>
            </a:r>
            <a:endParaRPr lang="zh-CN" altLang="en-US" dirty="0"/>
          </a:p>
        </p:txBody>
      </p:sp>
      <p:sp>
        <p:nvSpPr>
          <p:cNvPr id="29" name="标题 1">
            <a:extLst>
              <a:ext uri="{FF2B5EF4-FFF2-40B4-BE49-F238E27FC236}">
                <a16:creationId xmlns:a16="http://schemas.microsoft.com/office/drawing/2014/main" id="{E58073D5-4B25-4645-BA2B-4E3DDFCA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Heuristic Sparse Attention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F89CE5B-FCBE-4C6E-A3D1-B9F5007DB5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969" y="1682671"/>
            <a:ext cx="9478061" cy="1900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4019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标题 1">
            <a:extLst>
              <a:ext uri="{FF2B5EF4-FFF2-40B4-BE49-F238E27FC236}">
                <a16:creationId xmlns:a16="http://schemas.microsoft.com/office/drawing/2014/main" id="{E58073D5-4B25-4645-BA2B-4E3DDFCA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 Consumption Analysis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549B900-6122-412E-A843-21CCD25937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6979" y="1622151"/>
            <a:ext cx="5778041" cy="4378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9869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标题 1">
            <a:extLst>
              <a:ext uri="{FF2B5EF4-FFF2-40B4-BE49-F238E27FC236}">
                <a16:creationId xmlns:a16="http://schemas.microsoft.com/office/drawing/2014/main" id="{E58073D5-4B25-4645-BA2B-4E3DDFCA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Block-wise Attention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0771319-1227-422A-991C-55553A105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8177" y="2182583"/>
            <a:ext cx="5876352" cy="301637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BDC5992-E7EB-4385-BEDA-7F29CE446E6C}"/>
              </a:ext>
            </a:extLst>
          </p:cNvPr>
          <p:cNvSpPr txBox="1"/>
          <p:nvPr/>
        </p:nvSpPr>
        <p:spPr>
          <a:xfrm>
            <a:off x="257101" y="2341665"/>
            <a:ext cx="5478015" cy="3113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zh-CN" altLang="en-US" sz="2000" dirty="0"/>
              <a:t>不同</a:t>
            </a:r>
            <a:r>
              <a:rPr lang="en-US" altLang="zh-CN" sz="2000" dirty="0"/>
              <a:t>block</a:t>
            </a:r>
            <a:r>
              <a:rPr lang="zh-CN" altLang="en-US" sz="2000" dirty="0"/>
              <a:t>之间行列不相交</a:t>
            </a:r>
            <a:endParaRPr lang="en-US" altLang="zh-CN" sz="2000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n=2</a:t>
            </a:r>
            <a:r>
              <a:rPr lang="zh-CN" altLang="en-US" sz="2000" dirty="0"/>
              <a:t>时</a:t>
            </a:r>
            <a:r>
              <a:rPr lang="en-US" altLang="zh-CN" sz="2000" dirty="0"/>
              <a:t>sparsity=50%</a:t>
            </a:r>
            <a:r>
              <a:rPr lang="zh-CN" altLang="en-US" sz="2000" dirty="0"/>
              <a:t>，</a:t>
            </a:r>
            <a:r>
              <a:rPr lang="en-US" altLang="zh-CN" sz="2000" dirty="0"/>
              <a:t>n=3</a:t>
            </a:r>
            <a:r>
              <a:rPr lang="zh-CN" altLang="en-US" sz="2000" dirty="0"/>
              <a:t>时</a:t>
            </a:r>
            <a:r>
              <a:rPr lang="en-US" altLang="zh-CN" sz="2000" dirty="0"/>
              <a:t>sparsity=66.6%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n=3</a:t>
            </a:r>
            <a:r>
              <a:rPr lang="zh-CN" altLang="en-US" sz="2000" dirty="0"/>
              <a:t>时其实有</a:t>
            </a:r>
            <a:r>
              <a:rPr lang="en-US" altLang="zh-CN" sz="2000" dirty="0"/>
              <a:t>6</a:t>
            </a:r>
            <a:r>
              <a:rPr lang="zh-CN" altLang="en-US" sz="2000" dirty="0"/>
              <a:t>种组合，但是三种就可以实现</a:t>
            </a:r>
            <a:r>
              <a:rPr lang="en-US" altLang="zh-CN" sz="2000" dirty="0"/>
              <a:t>global receptive field</a:t>
            </a:r>
            <a:r>
              <a:rPr lang="zh-CN" altLang="en-US" sz="2000" dirty="0"/>
              <a:t>了</a:t>
            </a:r>
            <a:endParaRPr lang="en-US" altLang="zh-CN" sz="2000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12</a:t>
            </a:r>
            <a:r>
              <a:rPr lang="zh-CN" altLang="en-US" sz="2000" dirty="0"/>
              <a:t>个</a:t>
            </a:r>
            <a:r>
              <a:rPr lang="en-US" altLang="zh-CN" sz="2000" dirty="0"/>
              <a:t>attention head</a:t>
            </a:r>
            <a:r>
              <a:rPr lang="zh-CN" altLang="en-US" sz="2000" dirty="0"/>
              <a:t>的分配：</a:t>
            </a:r>
            <a:endParaRPr lang="en-US" altLang="zh-CN" sz="2000" dirty="0"/>
          </a:p>
          <a:p>
            <a:pPr algn="just">
              <a:lnSpc>
                <a:spcPct val="150000"/>
              </a:lnSpc>
            </a:pPr>
            <a:r>
              <a:rPr lang="en-US" altLang="zh-CN" sz="2000" dirty="0"/>
              <a:t>	(1,2)</a:t>
            </a:r>
            <a:r>
              <a:rPr lang="en-US" altLang="zh-CN" sz="2000" dirty="0">
                <a:sym typeface="Wingdings" panose="05000000000000000000" pitchFamily="2" charset="2"/>
              </a:rPr>
              <a:t>:(2,1) = 10:2</a:t>
            </a:r>
          </a:p>
          <a:p>
            <a:pPr algn="just">
              <a:lnSpc>
                <a:spcPct val="150000"/>
              </a:lnSpc>
            </a:pPr>
            <a:r>
              <a:rPr lang="en-US" altLang="zh-CN" sz="2000" dirty="0">
                <a:sym typeface="Wingdings" panose="05000000000000000000" pitchFamily="2" charset="2"/>
              </a:rPr>
              <a:t>	(1,2,3):(2,3,1):(3,1,2) = 8:2:2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27652124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6073" y="-3714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Task: Pre-training + Fine-tune on QA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34A4473B-0B8E-410B-82AD-4A1A99D569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975" y="1685351"/>
            <a:ext cx="5280050" cy="4126641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F40B1974-A4AA-4239-9778-11C81EE13F79}"/>
              </a:ext>
            </a:extLst>
          </p:cNvPr>
          <p:cNvSpPr txBox="1"/>
          <p:nvPr/>
        </p:nvSpPr>
        <p:spPr>
          <a:xfrm>
            <a:off x="3949418" y="5811992"/>
            <a:ext cx="42931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/>
              <a:t>QA</a:t>
            </a:r>
            <a:r>
              <a:rPr lang="zh-CN" altLang="en-US" sz="2800" dirty="0"/>
              <a:t>数据集的文档长度分布</a:t>
            </a:r>
          </a:p>
        </p:txBody>
      </p:sp>
    </p:spTree>
    <p:extLst>
      <p:ext uri="{BB962C8B-B14F-4D97-AF65-F5344CB8AC3E}">
        <p14:creationId xmlns:p14="http://schemas.microsoft.com/office/powerpoint/2010/main" val="2736787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标题 1">
            <a:extLst>
              <a:ext uri="{FF2B5EF4-FFF2-40B4-BE49-F238E27FC236}">
                <a16:creationId xmlns:a16="http://schemas.microsoft.com/office/drawing/2014/main" id="{E58073D5-4B25-4645-BA2B-4E3DDFCA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EFBEA16-4E8A-47D9-9635-28FB78E443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0011" y="2039614"/>
            <a:ext cx="10143744" cy="340850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4D47884-3BFD-400F-B9D2-55AAFD181B86}"/>
              </a:ext>
            </a:extLst>
          </p:cNvPr>
          <p:cNvSpPr txBox="1"/>
          <p:nvPr/>
        </p:nvSpPr>
        <p:spPr>
          <a:xfrm>
            <a:off x="618324" y="3244334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MLM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CD17BA1-72CC-4A3F-A41B-ADF10C57E8DA}"/>
              </a:ext>
            </a:extLst>
          </p:cNvPr>
          <p:cNvSpPr txBox="1"/>
          <p:nvPr/>
        </p:nvSpPr>
        <p:spPr>
          <a:xfrm>
            <a:off x="548245" y="2875002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MLM+NSP</a:t>
            </a:r>
            <a:endParaRPr lang="zh-CN" altLang="en-US" dirty="0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B03CE59E-06A5-417D-9561-2BE64E1617A5}"/>
              </a:ext>
            </a:extLst>
          </p:cNvPr>
          <p:cNvCxnSpPr>
            <a:endCxn id="11" idx="3"/>
          </p:cNvCxnSpPr>
          <p:nvPr/>
        </p:nvCxnSpPr>
        <p:spPr>
          <a:xfrm flipH="1" flipV="1">
            <a:off x="1855013" y="3059668"/>
            <a:ext cx="522427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B66AC748-3165-4C68-A5F5-A7CA992E75E9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1315951" y="3429000"/>
            <a:ext cx="10614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47890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标题 1">
            <a:extLst>
              <a:ext uri="{FF2B5EF4-FFF2-40B4-BE49-F238E27FC236}">
                <a16:creationId xmlns:a16="http://schemas.microsoft.com/office/drawing/2014/main" id="{E58073D5-4B25-4645-BA2B-4E3DDFCA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1F3DFB1-E481-4719-AC3A-E00E762AA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4654" y="2377971"/>
            <a:ext cx="6902691" cy="2785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6738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标题 1">
            <a:extLst>
              <a:ext uri="{FF2B5EF4-FFF2-40B4-BE49-F238E27FC236}">
                <a16:creationId xmlns:a16="http://schemas.microsoft.com/office/drawing/2014/main" id="{E58073D5-4B25-4645-BA2B-4E3DDFCA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Heuristic Sparse Attention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2F2F876-ADAD-4581-A937-E35252E49B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5510" y="1450312"/>
            <a:ext cx="6320980" cy="218642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C3AF80CB-299B-47CB-944F-2D01AD66AE7A}"/>
              </a:ext>
            </a:extLst>
          </p:cNvPr>
          <p:cNvSpPr txBox="1"/>
          <p:nvPr/>
        </p:nvSpPr>
        <p:spPr>
          <a:xfrm>
            <a:off x="9132799" y="5651956"/>
            <a:ext cx="20699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Institution: Allen AI</a:t>
            </a:r>
          </a:p>
          <a:p>
            <a:r>
              <a:rPr lang="en-US" altLang="zh-CN" dirty="0"/>
              <a:t>Publisher: </a:t>
            </a:r>
            <a:r>
              <a:rPr lang="en-US" altLang="zh-CN" dirty="0" err="1"/>
              <a:t>Arxiv</a:t>
            </a:r>
            <a:endParaRPr lang="en-US" altLang="zh-CN" dirty="0"/>
          </a:p>
          <a:p>
            <a:r>
              <a:rPr lang="en-US" altLang="zh-CN" dirty="0"/>
              <a:t>Citation: 247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472480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标题 1">
            <a:extLst>
              <a:ext uri="{FF2B5EF4-FFF2-40B4-BE49-F238E27FC236}">
                <a16:creationId xmlns:a16="http://schemas.microsoft.com/office/drawing/2014/main" id="{E58073D5-4B25-4645-BA2B-4E3DDFCA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Sparse Attention Schemes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96C7C35-0EAA-44BB-B408-6768FEE3F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259" y="2475278"/>
            <a:ext cx="10787482" cy="2781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150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标题 1">
            <a:extLst>
              <a:ext uri="{FF2B5EF4-FFF2-40B4-BE49-F238E27FC236}">
                <a16:creationId xmlns:a16="http://schemas.microsoft.com/office/drawing/2014/main" id="{E58073D5-4B25-4645-BA2B-4E3DDFCA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Sparse Attention Schemes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05BD479-D314-4229-A15C-C09D580A7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3550" y="2172614"/>
            <a:ext cx="3768766" cy="348218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5849037-3CF5-45C4-861A-9C5AF0B073E0}"/>
              </a:ext>
            </a:extLst>
          </p:cNvPr>
          <p:cNvSpPr txBox="1"/>
          <p:nvPr/>
        </p:nvSpPr>
        <p:spPr>
          <a:xfrm>
            <a:off x="257101" y="2341665"/>
            <a:ext cx="5478015" cy="2807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可以根据任务特点，设计</a:t>
            </a:r>
            <a:r>
              <a:rPr lang="en-US" altLang="zh-CN" sz="2000" dirty="0"/>
              <a:t>global attention</a:t>
            </a:r>
            <a:r>
              <a:rPr lang="zh-CN" altLang="en-US" sz="2000" dirty="0"/>
              <a:t>。例如，</a:t>
            </a:r>
            <a:r>
              <a:rPr lang="en-US" altLang="zh-CN" sz="2000" dirty="0"/>
              <a:t>QA</a:t>
            </a:r>
            <a:r>
              <a:rPr lang="zh-CN" altLang="en-US" sz="2000" dirty="0"/>
              <a:t>任务</a:t>
            </a:r>
            <a:r>
              <a:rPr lang="en-US" altLang="zh-CN" sz="2000" dirty="0"/>
              <a:t>question</a:t>
            </a:r>
            <a:r>
              <a:rPr lang="zh-CN" altLang="en-US" sz="2000" dirty="0"/>
              <a:t>中的词做</a:t>
            </a:r>
            <a:r>
              <a:rPr lang="en-US" altLang="zh-CN" sz="2000" dirty="0"/>
              <a:t>global attention</a:t>
            </a:r>
            <a:r>
              <a:rPr lang="zh-CN" altLang="en-US" sz="2000" dirty="0"/>
              <a:t>，分类任务中只有</a:t>
            </a:r>
            <a:r>
              <a:rPr lang="en-US" altLang="zh-CN" sz="2000" dirty="0"/>
              <a:t>[CLS]</a:t>
            </a:r>
            <a:r>
              <a:rPr lang="zh-CN" altLang="en-US" sz="2000" dirty="0"/>
              <a:t>做</a:t>
            </a:r>
            <a:r>
              <a:rPr lang="en-US" altLang="zh-CN" sz="2000" dirty="0"/>
              <a:t>global attention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Global attention</a:t>
            </a:r>
            <a:r>
              <a:rPr lang="zh-CN" altLang="en-US" sz="2000" dirty="0"/>
              <a:t>和</a:t>
            </a:r>
            <a:r>
              <a:rPr lang="en-US" altLang="zh-CN" sz="2000" dirty="0"/>
              <a:t>sliding attention</a:t>
            </a:r>
            <a:r>
              <a:rPr lang="zh-CN" altLang="en-US" sz="2000" dirty="0"/>
              <a:t>用不同的</a:t>
            </a:r>
            <a:r>
              <a:rPr lang="en-US" altLang="zh-CN" sz="2000" dirty="0"/>
              <a:t>Q,K,V</a:t>
            </a:r>
            <a:r>
              <a:rPr lang="zh-CN" altLang="en-US" sz="2000" dirty="0"/>
              <a:t>映射矩阵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2257523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Freeform 11"/>
          <p:cNvSpPr>
            <a:spLocks/>
          </p:cNvSpPr>
          <p:nvPr/>
        </p:nvSpPr>
        <p:spPr bwMode="auto">
          <a:xfrm>
            <a:off x="4719384" y="1629669"/>
            <a:ext cx="891827" cy="112668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39" name="Freeform 10"/>
          <p:cNvSpPr>
            <a:spLocks/>
          </p:cNvSpPr>
          <p:nvPr/>
        </p:nvSpPr>
        <p:spPr bwMode="auto">
          <a:xfrm>
            <a:off x="4555935" y="1718535"/>
            <a:ext cx="7341670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0" name="Rectangle 12"/>
          <p:cNvSpPr>
            <a:spLocks noChangeArrowheads="1"/>
          </p:cNvSpPr>
          <p:nvPr/>
        </p:nvSpPr>
        <p:spPr bwMode="auto">
          <a:xfrm>
            <a:off x="4805075" y="1629669"/>
            <a:ext cx="720444" cy="7378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1" name="Freeform 11"/>
          <p:cNvSpPr>
            <a:spLocks/>
          </p:cNvSpPr>
          <p:nvPr/>
        </p:nvSpPr>
        <p:spPr bwMode="auto">
          <a:xfrm>
            <a:off x="4719384" y="2650033"/>
            <a:ext cx="891827" cy="112669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2" name="Freeform 10"/>
          <p:cNvSpPr>
            <a:spLocks/>
          </p:cNvSpPr>
          <p:nvPr/>
        </p:nvSpPr>
        <p:spPr bwMode="auto">
          <a:xfrm>
            <a:off x="4555935" y="2738898"/>
            <a:ext cx="7341670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3" name="Rectangle 12"/>
          <p:cNvSpPr>
            <a:spLocks noChangeArrowheads="1"/>
          </p:cNvSpPr>
          <p:nvPr/>
        </p:nvSpPr>
        <p:spPr bwMode="auto">
          <a:xfrm>
            <a:off x="4805075" y="2650032"/>
            <a:ext cx="720444" cy="73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4" name="Freeform 11"/>
          <p:cNvSpPr>
            <a:spLocks/>
          </p:cNvSpPr>
          <p:nvPr/>
        </p:nvSpPr>
        <p:spPr bwMode="auto">
          <a:xfrm>
            <a:off x="4719384" y="3648181"/>
            <a:ext cx="891827" cy="112668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5" name="Freeform 10"/>
          <p:cNvSpPr>
            <a:spLocks/>
          </p:cNvSpPr>
          <p:nvPr/>
        </p:nvSpPr>
        <p:spPr bwMode="auto">
          <a:xfrm>
            <a:off x="4555935" y="3735459"/>
            <a:ext cx="7341670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6" name="Rectangle 12"/>
          <p:cNvSpPr>
            <a:spLocks noChangeArrowheads="1"/>
          </p:cNvSpPr>
          <p:nvPr/>
        </p:nvSpPr>
        <p:spPr bwMode="auto">
          <a:xfrm>
            <a:off x="4805075" y="3648181"/>
            <a:ext cx="720444" cy="7378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7" name="Freeform 11"/>
          <p:cNvSpPr>
            <a:spLocks/>
          </p:cNvSpPr>
          <p:nvPr/>
        </p:nvSpPr>
        <p:spPr bwMode="auto">
          <a:xfrm>
            <a:off x="4719384" y="4657436"/>
            <a:ext cx="891827" cy="112668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8" name="Freeform 10"/>
          <p:cNvSpPr>
            <a:spLocks/>
          </p:cNvSpPr>
          <p:nvPr/>
        </p:nvSpPr>
        <p:spPr bwMode="auto">
          <a:xfrm>
            <a:off x="4510325" y="4721728"/>
            <a:ext cx="7341670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9" name="Rectangle 12"/>
          <p:cNvSpPr>
            <a:spLocks noChangeArrowheads="1"/>
          </p:cNvSpPr>
          <p:nvPr/>
        </p:nvSpPr>
        <p:spPr bwMode="auto">
          <a:xfrm>
            <a:off x="4805075" y="4657437"/>
            <a:ext cx="720444" cy="7378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53" name="TextBox 105"/>
          <p:cNvSpPr txBox="1">
            <a:spLocks noChangeArrowheads="1"/>
          </p:cNvSpPr>
          <p:nvPr/>
        </p:nvSpPr>
        <p:spPr bwMode="auto">
          <a:xfrm>
            <a:off x="5734986" y="1780422"/>
            <a:ext cx="5226239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999" b="1" dirty="0">
                <a:solidFill>
                  <a:srgbClr val="3C3C3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Background &amp; Motivation</a:t>
            </a:r>
            <a:endParaRPr kumimoji="0" lang="zh-CN" altLang="en-US" sz="2999" b="1" i="0" u="none" strike="noStrike" kern="1200" cap="none" spc="0" normalizeH="0" baseline="0" noProof="0" dirty="0">
              <a:ln>
                <a:noFill/>
              </a:ln>
              <a:solidFill>
                <a:srgbClr val="3C3C3C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4" name="TextBox 106"/>
          <p:cNvSpPr txBox="1">
            <a:spLocks noChangeArrowheads="1"/>
          </p:cNvSpPr>
          <p:nvPr/>
        </p:nvSpPr>
        <p:spPr bwMode="auto">
          <a:xfrm>
            <a:off x="4912983" y="1672515"/>
            <a:ext cx="499868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5" name="TextBox 108"/>
          <p:cNvSpPr txBox="1">
            <a:spLocks noChangeArrowheads="1"/>
          </p:cNvSpPr>
          <p:nvPr/>
        </p:nvSpPr>
        <p:spPr bwMode="auto">
          <a:xfrm>
            <a:off x="5734986" y="2830937"/>
            <a:ext cx="5268750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defTabSz="914034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999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Heuristic Sparse Attention</a:t>
            </a:r>
            <a:endParaRPr kumimoji="0" lang="zh-CN" altLang="en-US" sz="2999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56" name="TextBox 109"/>
          <p:cNvSpPr txBox="1">
            <a:spLocks noChangeArrowheads="1"/>
          </p:cNvSpPr>
          <p:nvPr/>
        </p:nvSpPr>
        <p:spPr bwMode="auto">
          <a:xfrm>
            <a:off x="4912983" y="2670663"/>
            <a:ext cx="499868" cy="707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7" name="TextBox 115"/>
          <p:cNvSpPr txBox="1">
            <a:spLocks noChangeArrowheads="1"/>
          </p:cNvSpPr>
          <p:nvPr/>
        </p:nvSpPr>
        <p:spPr bwMode="auto">
          <a:xfrm>
            <a:off x="5734986" y="3775131"/>
            <a:ext cx="5428666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999" b="1" noProof="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Learnable Sparse Attention</a:t>
            </a:r>
            <a:endParaRPr kumimoji="0" lang="zh-CN" altLang="en-US" sz="2999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58" name="TextBox 116"/>
          <p:cNvSpPr txBox="1">
            <a:spLocks noChangeArrowheads="1"/>
          </p:cNvSpPr>
          <p:nvPr/>
        </p:nvSpPr>
        <p:spPr bwMode="auto">
          <a:xfrm>
            <a:off x="4912983" y="3667223"/>
            <a:ext cx="499868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9" name="TextBox 117"/>
          <p:cNvSpPr txBox="1">
            <a:spLocks noChangeArrowheads="1"/>
          </p:cNvSpPr>
          <p:nvPr/>
        </p:nvSpPr>
        <p:spPr bwMode="auto">
          <a:xfrm>
            <a:off x="5734986" y="4795494"/>
            <a:ext cx="61838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defTabSz="914034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800" b="1" noProof="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Length Compression in Attention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60" name="TextBox 118"/>
          <p:cNvSpPr txBox="1">
            <a:spLocks noChangeArrowheads="1"/>
          </p:cNvSpPr>
          <p:nvPr/>
        </p:nvSpPr>
        <p:spPr bwMode="auto">
          <a:xfrm>
            <a:off x="4912983" y="4687587"/>
            <a:ext cx="499868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63" name="Freeform 5"/>
          <p:cNvSpPr>
            <a:spLocks/>
          </p:cNvSpPr>
          <p:nvPr/>
        </p:nvSpPr>
        <p:spPr bwMode="auto">
          <a:xfrm>
            <a:off x="0" y="1339"/>
            <a:ext cx="4260774" cy="6869605"/>
          </a:xfrm>
          <a:custGeom>
            <a:avLst/>
            <a:gdLst>
              <a:gd name="T0" fmla="*/ 0 w 5566"/>
              <a:gd name="T1" fmla="*/ 0 h 9000"/>
              <a:gd name="T2" fmla="*/ 4324 w 5566"/>
              <a:gd name="T3" fmla="*/ 0 h 9000"/>
              <a:gd name="T4" fmla="*/ 5566 w 5566"/>
              <a:gd name="T5" fmla="*/ 9000 h 9000"/>
              <a:gd name="T6" fmla="*/ 0 w 5566"/>
              <a:gd name="T7" fmla="*/ 9000 h 9000"/>
              <a:gd name="T8" fmla="*/ 0 w 5566"/>
              <a:gd name="T9" fmla="*/ 0 h 9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66" h="9000">
                <a:moveTo>
                  <a:pt x="0" y="0"/>
                </a:moveTo>
                <a:lnTo>
                  <a:pt x="4324" y="0"/>
                </a:lnTo>
                <a:lnTo>
                  <a:pt x="5566" y="9000"/>
                </a:lnTo>
                <a:lnTo>
                  <a:pt x="0" y="9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5900"/>
                      </a14:imgEffect>
                      <a14:imgEffect>
                        <a14:saturation sat="1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4000" r="-35000"/>
            </a:stretch>
          </a:blipFill>
          <a:ln>
            <a:noFill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640569" y="1339"/>
            <a:ext cx="1867759" cy="6869605"/>
            <a:chOff x="2640569" y="1339"/>
            <a:chExt cx="1867759" cy="6869605"/>
          </a:xfrm>
        </p:grpSpPr>
        <p:sp>
          <p:nvSpPr>
            <p:cNvPr id="14364" name="Freeform 6"/>
            <p:cNvSpPr>
              <a:spLocks/>
            </p:cNvSpPr>
            <p:nvPr/>
          </p:nvSpPr>
          <p:spPr bwMode="auto">
            <a:xfrm>
              <a:off x="3392751" y="1339"/>
              <a:ext cx="1115577" cy="6869605"/>
            </a:xfrm>
            <a:custGeom>
              <a:avLst/>
              <a:gdLst>
                <a:gd name="T0" fmla="*/ 0 w 1457"/>
                <a:gd name="T1" fmla="*/ 0 h 9000"/>
                <a:gd name="T2" fmla="*/ 224 w 1457"/>
                <a:gd name="T3" fmla="*/ 0 h 9000"/>
                <a:gd name="T4" fmla="*/ 1457 w 1457"/>
                <a:gd name="T5" fmla="*/ 9000 h 9000"/>
                <a:gd name="T6" fmla="*/ 1233 w 1457"/>
                <a:gd name="T7" fmla="*/ 9000 h 9000"/>
                <a:gd name="T8" fmla="*/ 0 w 1457"/>
                <a:gd name="T9" fmla="*/ 0 h 9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7" h="9000">
                  <a:moveTo>
                    <a:pt x="0" y="0"/>
                  </a:moveTo>
                  <a:lnTo>
                    <a:pt x="224" y="0"/>
                  </a:lnTo>
                  <a:lnTo>
                    <a:pt x="1457" y="9000"/>
                  </a:lnTo>
                  <a:lnTo>
                    <a:pt x="1233" y="9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034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99" b="0" i="0" u="none" strike="noStrike" kern="1200" cap="none" spc="0" normalizeH="0" baseline="0" noProof="0">
                <a:ln>
                  <a:noFill/>
                </a:ln>
                <a:solidFill>
                  <a:srgbClr val="006794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365" name="矩形 12"/>
            <p:cNvSpPr>
              <a:spLocks noChangeArrowheads="1"/>
            </p:cNvSpPr>
            <p:nvPr/>
          </p:nvSpPr>
          <p:spPr bwMode="auto">
            <a:xfrm>
              <a:off x="2640569" y="5937859"/>
              <a:ext cx="1732873" cy="7823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034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99" b="0" i="0" u="none" strike="noStrike" kern="1200" cap="none" spc="0" normalizeH="0" baseline="0" noProof="0">
                <a:ln>
                  <a:noFill/>
                </a:ln>
                <a:solidFill>
                  <a:srgbClr val="006794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14366" name="TextBox 98"/>
          <p:cNvSpPr txBox="1">
            <a:spLocks noChangeArrowheads="1"/>
          </p:cNvSpPr>
          <p:nvPr/>
        </p:nvSpPr>
        <p:spPr bwMode="auto">
          <a:xfrm>
            <a:off x="2800845" y="5977530"/>
            <a:ext cx="90293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7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目录</a:t>
            </a:r>
          </a:p>
        </p:txBody>
      </p:sp>
      <p:sp>
        <p:nvSpPr>
          <p:cNvPr id="14367" name="TextBox 104"/>
          <p:cNvSpPr txBox="1">
            <a:spLocks noChangeArrowheads="1"/>
          </p:cNvSpPr>
          <p:nvPr/>
        </p:nvSpPr>
        <p:spPr bwMode="auto">
          <a:xfrm>
            <a:off x="2854798" y="6359968"/>
            <a:ext cx="1180639" cy="36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799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Contents</a:t>
            </a: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4" name="图片 33" descr="横版组合——透明.png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68075" y="127196"/>
            <a:ext cx="3429530" cy="7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83233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4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2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1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3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18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3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21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26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6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4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3100"/>
                            </p:stCondLst>
                            <p:childTnLst>
                              <p:par>
                                <p:cTn id="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300"/>
                                        <p:tgtEl>
                                          <p:spTgt spid="14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3400"/>
                            </p:stCondLst>
                            <p:childTnLst>
                              <p:par>
                                <p:cTn id="5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4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9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4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4400"/>
                            </p:stCondLst>
                            <p:childTnLst>
                              <p:par>
                                <p:cTn id="6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300"/>
                                        <p:tgtEl>
                                          <p:spTgt spid="14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4700"/>
                            </p:stCondLst>
                            <p:childTnLst>
                              <p:par>
                                <p:cTn id="6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14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 nodeType="afterGroup">
                            <p:stCondLst>
                              <p:cond delay="52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52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4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 nodeType="afterGroup">
                            <p:stCondLst>
                              <p:cond delay="5700"/>
                            </p:stCondLst>
                            <p:childTnLst>
                              <p:par>
                                <p:cTn id="7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300"/>
                                        <p:tgtEl>
                                          <p:spTgt spid="14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8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14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500"/>
                            </p:stCondLst>
                            <p:childTnLst>
                              <p:par>
                                <p:cTn id="8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4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0" grpId="0" animBg="1" autoUpdateAnimBg="0"/>
      <p:bldP spid="14343" grpId="0" animBg="1" autoUpdateAnimBg="0"/>
      <p:bldP spid="14346" grpId="0" animBg="1" autoUpdateAnimBg="0"/>
      <p:bldP spid="14349" grpId="0" animBg="1" autoUpdateAnimBg="0"/>
      <p:bldP spid="14353" grpId="0" autoUpdateAnimBg="0"/>
      <p:bldP spid="14354" grpId="0"/>
      <p:bldP spid="14355" grpId="0" autoUpdateAnimBg="0"/>
      <p:bldP spid="14356" grpId="0" animBg="1"/>
      <p:bldP spid="14357" grpId="0" autoUpdateAnimBg="0"/>
      <p:bldP spid="14358" grpId="0" autoUpdateAnimBg="0"/>
      <p:bldP spid="14359" grpId="0" autoUpdateAnimBg="0"/>
      <p:bldP spid="14360" grpId="0"/>
      <p:bldP spid="14366" grpId="0" autoUpdateAnimBg="0"/>
      <p:bldP spid="14367" grpId="0" autoUpdateAnimBg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6073" y="-3714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8644FFB5-FA2F-4991-A198-3B9CEF0BCCC5}"/>
              </a:ext>
            </a:extLst>
          </p:cNvPr>
          <p:cNvSpPr txBox="1"/>
          <p:nvPr/>
        </p:nvSpPr>
        <p:spPr>
          <a:xfrm>
            <a:off x="999257" y="2890305"/>
            <a:ext cx="10193485" cy="1688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Character-level</a:t>
            </a:r>
            <a:r>
              <a:rPr lang="zh-CN" altLang="en-US" sz="2400" dirty="0"/>
              <a:t> </a:t>
            </a:r>
            <a:r>
              <a:rPr lang="en-US" altLang="zh-CN" sz="2400" dirty="0"/>
              <a:t>Language Modeling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Pre-training + Fine-tune on QA, Coreference Resolution, Classification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长文档摘要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8378529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6073" y="-3714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BC67B2E0-D3E9-4046-B64A-1EBB19B91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5776" y="1728950"/>
            <a:ext cx="4186517" cy="329554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F39D48F-94D3-4E63-8D35-32CB940ECF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2160" y="5163427"/>
            <a:ext cx="7225513" cy="136558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94BE68A-BEE4-463A-8C4B-0098C67846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751188"/>
            <a:ext cx="4472594" cy="305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1468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6073" y="-3714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A8086556-49C4-4404-B230-9781A0266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2534" y="1898739"/>
            <a:ext cx="9126931" cy="401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1131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Heuristic Sparse Attention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4504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50C1F323-9DBA-4AA2-BA79-667378099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4403" y="1519402"/>
            <a:ext cx="8483194" cy="3484567"/>
          </a:xfrm>
          <a:prstGeom prst="rect">
            <a:avLst/>
          </a:prstGeom>
        </p:spPr>
      </p:pic>
      <p:sp>
        <p:nvSpPr>
          <p:cNvPr id="93" name="文本框 92">
            <a:extLst>
              <a:ext uri="{FF2B5EF4-FFF2-40B4-BE49-F238E27FC236}">
                <a16:creationId xmlns:a16="http://schemas.microsoft.com/office/drawing/2014/main" id="{0DC85FCC-0B99-4A0F-A93A-98AD04A4B8F5}"/>
              </a:ext>
            </a:extLst>
          </p:cNvPr>
          <p:cNvSpPr txBox="1"/>
          <p:nvPr/>
        </p:nvSpPr>
        <p:spPr>
          <a:xfrm>
            <a:off x="9132799" y="5651956"/>
            <a:ext cx="26126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Publisher: NAACL 2019</a:t>
            </a:r>
          </a:p>
          <a:p>
            <a:r>
              <a:rPr lang="en-US" altLang="zh-CN" dirty="0"/>
              <a:t>Citation: 81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36294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标题 1">
            <a:extLst>
              <a:ext uri="{FF2B5EF4-FFF2-40B4-BE49-F238E27FC236}">
                <a16:creationId xmlns:a16="http://schemas.microsoft.com/office/drawing/2014/main" id="{E58073D5-4B25-4645-BA2B-4E3DDFCA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Sparse Attention Scheme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BD1754D-A4E5-4FA2-941D-6816110AE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0487" y="1843431"/>
            <a:ext cx="5464406" cy="427573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7AF1336-1177-4005-864A-87EBAB923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010" y="1909268"/>
            <a:ext cx="5196302" cy="438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3621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Freeform 11"/>
          <p:cNvSpPr>
            <a:spLocks/>
          </p:cNvSpPr>
          <p:nvPr/>
        </p:nvSpPr>
        <p:spPr bwMode="auto">
          <a:xfrm>
            <a:off x="4719384" y="1629669"/>
            <a:ext cx="891827" cy="112668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39" name="Freeform 10"/>
          <p:cNvSpPr>
            <a:spLocks/>
          </p:cNvSpPr>
          <p:nvPr/>
        </p:nvSpPr>
        <p:spPr bwMode="auto">
          <a:xfrm>
            <a:off x="4555935" y="1718535"/>
            <a:ext cx="7341670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0" name="Rectangle 12"/>
          <p:cNvSpPr>
            <a:spLocks noChangeArrowheads="1"/>
          </p:cNvSpPr>
          <p:nvPr/>
        </p:nvSpPr>
        <p:spPr bwMode="auto">
          <a:xfrm>
            <a:off x="4805075" y="1629669"/>
            <a:ext cx="720444" cy="7378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1" name="Freeform 11"/>
          <p:cNvSpPr>
            <a:spLocks/>
          </p:cNvSpPr>
          <p:nvPr/>
        </p:nvSpPr>
        <p:spPr bwMode="auto">
          <a:xfrm>
            <a:off x="4719384" y="2650033"/>
            <a:ext cx="891827" cy="112669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2" name="Freeform 10"/>
          <p:cNvSpPr>
            <a:spLocks/>
          </p:cNvSpPr>
          <p:nvPr/>
        </p:nvSpPr>
        <p:spPr bwMode="auto">
          <a:xfrm>
            <a:off x="4555935" y="2738898"/>
            <a:ext cx="7341670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3" name="Rectangle 12"/>
          <p:cNvSpPr>
            <a:spLocks noChangeArrowheads="1"/>
          </p:cNvSpPr>
          <p:nvPr/>
        </p:nvSpPr>
        <p:spPr bwMode="auto">
          <a:xfrm>
            <a:off x="4805075" y="2650032"/>
            <a:ext cx="720444" cy="73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4" name="Freeform 11"/>
          <p:cNvSpPr>
            <a:spLocks/>
          </p:cNvSpPr>
          <p:nvPr/>
        </p:nvSpPr>
        <p:spPr bwMode="auto">
          <a:xfrm>
            <a:off x="4719384" y="3648181"/>
            <a:ext cx="891827" cy="112668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5" name="Freeform 10"/>
          <p:cNvSpPr>
            <a:spLocks/>
          </p:cNvSpPr>
          <p:nvPr/>
        </p:nvSpPr>
        <p:spPr bwMode="auto">
          <a:xfrm>
            <a:off x="4555935" y="3735459"/>
            <a:ext cx="7341670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6" name="Rectangle 12"/>
          <p:cNvSpPr>
            <a:spLocks noChangeArrowheads="1"/>
          </p:cNvSpPr>
          <p:nvPr/>
        </p:nvSpPr>
        <p:spPr bwMode="auto">
          <a:xfrm>
            <a:off x="4805075" y="3648181"/>
            <a:ext cx="720444" cy="7378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7" name="Freeform 11"/>
          <p:cNvSpPr>
            <a:spLocks/>
          </p:cNvSpPr>
          <p:nvPr/>
        </p:nvSpPr>
        <p:spPr bwMode="auto">
          <a:xfrm>
            <a:off x="4719384" y="4657436"/>
            <a:ext cx="891827" cy="112668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8" name="Freeform 10"/>
          <p:cNvSpPr>
            <a:spLocks/>
          </p:cNvSpPr>
          <p:nvPr/>
        </p:nvSpPr>
        <p:spPr bwMode="auto">
          <a:xfrm>
            <a:off x="4510325" y="4721728"/>
            <a:ext cx="7341670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9" name="Rectangle 12"/>
          <p:cNvSpPr>
            <a:spLocks noChangeArrowheads="1"/>
          </p:cNvSpPr>
          <p:nvPr/>
        </p:nvSpPr>
        <p:spPr bwMode="auto">
          <a:xfrm>
            <a:off x="4805075" y="4657437"/>
            <a:ext cx="720444" cy="7378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53" name="TextBox 105"/>
          <p:cNvSpPr txBox="1">
            <a:spLocks noChangeArrowheads="1"/>
          </p:cNvSpPr>
          <p:nvPr/>
        </p:nvSpPr>
        <p:spPr bwMode="auto">
          <a:xfrm>
            <a:off x="5734986" y="1780422"/>
            <a:ext cx="5226239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999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Background &amp; Motivation</a:t>
            </a:r>
            <a:endParaRPr kumimoji="0" lang="zh-CN" altLang="en-US" sz="2999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54" name="TextBox 106"/>
          <p:cNvSpPr txBox="1">
            <a:spLocks noChangeArrowheads="1"/>
          </p:cNvSpPr>
          <p:nvPr/>
        </p:nvSpPr>
        <p:spPr bwMode="auto">
          <a:xfrm>
            <a:off x="4912983" y="1672515"/>
            <a:ext cx="499868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5" name="TextBox 108"/>
          <p:cNvSpPr txBox="1">
            <a:spLocks noChangeArrowheads="1"/>
          </p:cNvSpPr>
          <p:nvPr/>
        </p:nvSpPr>
        <p:spPr bwMode="auto">
          <a:xfrm>
            <a:off x="5734986" y="2830937"/>
            <a:ext cx="5268750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defTabSz="914034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999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Heuristic Sparse Attention</a:t>
            </a:r>
            <a:endParaRPr kumimoji="0" lang="zh-CN" altLang="en-US" sz="2999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56" name="TextBox 109"/>
          <p:cNvSpPr txBox="1">
            <a:spLocks noChangeArrowheads="1"/>
          </p:cNvSpPr>
          <p:nvPr/>
        </p:nvSpPr>
        <p:spPr bwMode="auto">
          <a:xfrm>
            <a:off x="4912983" y="2670663"/>
            <a:ext cx="499868" cy="707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7" name="TextBox 115"/>
          <p:cNvSpPr txBox="1">
            <a:spLocks noChangeArrowheads="1"/>
          </p:cNvSpPr>
          <p:nvPr/>
        </p:nvSpPr>
        <p:spPr bwMode="auto">
          <a:xfrm>
            <a:off x="5734986" y="3775131"/>
            <a:ext cx="5428666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999" b="1" noProof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Learnable Sparse Attention</a:t>
            </a:r>
            <a:endParaRPr kumimoji="0" lang="zh-CN" altLang="en-US" sz="2999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58" name="TextBox 116"/>
          <p:cNvSpPr txBox="1">
            <a:spLocks noChangeArrowheads="1"/>
          </p:cNvSpPr>
          <p:nvPr/>
        </p:nvSpPr>
        <p:spPr bwMode="auto">
          <a:xfrm>
            <a:off x="4912983" y="3667223"/>
            <a:ext cx="499868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9" name="TextBox 117"/>
          <p:cNvSpPr txBox="1">
            <a:spLocks noChangeArrowheads="1"/>
          </p:cNvSpPr>
          <p:nvPr/>
        </p:nvSpPr>
        <p:spPr bwMode="auto">
          <a:xfrm>
            <a:off x="5734986" y="4795494"/>
            <a:ext cx="61838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defTabSz="914034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800" b="1" noProof="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Length Compression in Attention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60" name="TextBox 118"/>
          <p:cNvSpPr txBox="1">
            <a:spLocks noChangeArrowheads="1"/>
          </p:cNvSpPr>
          <p:nvPr/>
        </p:nvSpPr>
        <p:spPr bwMode="auto">
          <a:xfrm>
            <a:off x="4912983" y="4687587"/>
            <a:ext cx="499868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63" name="Freeform 5"/>
          <p:cNvSpPr>
            <a:spLocks/>
          </p:cNvSpPr>
          <p:nvPr/>
        </p:nvSpPr>
        <p:spPr bwMode="auto">
          <a:xfrm>
            <a:off x="0" y="1339"/>
            <a:ext cx="4260774" cy="6869605"/>
          </a:xfrm>
          <a:custGeom>
            <a:avLst/>
            <a:gdLst>
              <a:gd name="T0" fmla="*/ 0 w 5566"/>
              <a:gd name="T1" fmla="*/ 0 h 9000"/>
              <a:gd name="T2" fmla="*/ 4324 w 5566"/>
              <a:gd name="T3" fmla="*/ 0 h 9000"/>
              <a:gd name="T4" fmla="*/ 5566 w 5566"/>
              <a:gd name="T5" fmla="*/ 9000 h 9000"/>
              <a:gd name="T6" fmla="*/ 0 w 5566"/>
              <a:gd name="T7" fmla="*/ 9000 h 9000"/>
              <a:gd name="T8" fmla="*/ 0 w 5566"/>
              <a:gd name="T9" fmla="*/ 0 h 9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66" h="9000">
                <a:moveTo>
                  <a:pt x="0" y="0"/>
                </a:moveTo>
                <a:lnTo>
                  <a:pt x="4324" y="0"/>
                </a:lnTo>
                <a:lnTo>
                  <a:pt x="5566" y="9000"/>
                </a:lnTo>
                <a:lnTo>
                  <a:pt x="0" y="9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5900"/>
                      </a14:imgEffect>
                      <a14:imgEffect>
                        <a14:saturation sat="1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4000" r="-35000"/>
            </a:stretch>
          </a:blipFill>
          <a:ln>
            <a:noFill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640569" y="1339"/>
            <a:ext cx="1867759" cy="6869605"/>
            <a:chOff x="2640569" y="1339"/>
            <a:chExt cx="1867759" cy="6869605"/>
          </a:xfrm>
        </p:grpSpPr>
        <p:sp>
          <p:nvSpPr>
            <p:cNvPr id="14364" name="Freeform 6"/>
            <p:cNvSpPr>
              <a:spLocks/>
            </p:cNvSpPr>
            <p:nvPr/>
          </p:nvSpPr>
          <p:spPr bwMode="auto">
            <a:xfrm>
              <a:off x="3392751" y="1339"/>
              <a:ext cx="1115577" cy="6869605"/>
            </a:xfrm>
            <a:custGeom>
              <a:avLst/>
              <a:gdLst>
                <a:gd name="T0" fmla="*/ 0 w 1457"/>
                <a:gd name="T1" fmla="*/ 0 h 9000"/>
                <a:gd name="T2" fmla="*/ 224 w 1457"/>
                <a:gd name="T3" fmla="*/ 0 h 9000"/>
                <a:gd name="T4" fmla="*/ 1457 w 1457"/>
                <a:gd name="T5" fmla="*/ 9000 h 9000"/>
                <a:gd name="T6" fmla="*/ 1233 w 1457"/>
                <a:gd name="T7" fmla="*/ 9000 h 9000"/>
                <a:gd name="T8" fmla="*/ 0 w 1457"/>
                <a:gd name="T9" fmla="*/ 0 h 9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7" h="9000">
                  <a:moveTo>
                    <a:pt x="0" y="0"/>
                  </a:moveTo>
                  <a:lnTo>
                    <a:pt x="224" y="0"/>
                  </a:lnTo>
                  <a:lnTo>
                    <a:pt x="1457" y="9000"/>
                  </a:lnTo>
                  <a:lnTo>
                    <a:pt x="1233" y="9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034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99" b="0" i="0" u="none" strike="noStrike" kern="1200" cap="none" spc="0" normalizeH="0" baseline="0" noProof="0">
                <a:ln>
                  <a:noFill/>
                </a:ln>
                <a:solidFill>
                  <a:srgbClr val="006794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365" name="矩形 12"/>
            <p:cNvSpPr>
              <a:spLocks noChangeArrowheads="1"/>
            </p:cNvSpPr>
            <p:nvPr/>
          </p:nvSpPr>
          <p:spPr bwMode="auto">
            <a:xfrm>
              <a:off x="2640569" y="5937859"/>
              <a:ext cx="1732873" cy="7823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034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99" b="0" i="0" u="none" strike="noStrike" kern="1200" cap="none" spc="0" normalizeH="0" baseline="0" noProof="0">
                <a:ln>
                  <a:noFill/>
                </a:ln>
                <a:solidFill>
                  <a:srgbClr val="006794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14366" name="TextBox 98"/>
          <p:cNvSpPr txBox="1">
            <a:spLocks noChangeArrowheads="1"/>
          </p:cNvSpPr>
          <p:nvPr/>
        </p:nvSpPr>
        <p:spPr bwMode="auto">
          <a:xfrm>
            <a:off x="2800845" y="5977530"/>
            <a:ext cx="90293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7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目录</a:t>
            </a:r>
          </a:p>
        </p:txBody>
      </p:sp>
      <p:sp>
        <p:nvSpPr>
          <p:cNvPr id="14367" name="TextBox 104"/>
          <p:cNvSpPr txBox="1">
            <a:spLocks noChangeArrowheads="1"/>
          </p:cNvSpPr>
          <p:nvPr/>
        </p:nvSpPr>
        <p:spPr bwMode="auto">
          <a:xfrm>
            <a:off x="2854798" y="6359968"/>
            <a:ext cx="1180639" cy="36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799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Contents</a:t>
            </a: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4" name="图片 33" descr="横版组合——透明.png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68075" y="127196"/>
            <a:ext cx="3429530" cy="7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387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4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2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1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3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18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3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21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26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6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4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3100"/>
                            </p:stCondLst>
                            <p:childTnLst>
                              <p:par>
                                <p:cTn id="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300"/>
                                        <p:tgtEl>
                                          <p:spTgt spid="14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3400"/>
                            </p:stCondLst>
                            <p:childTnLst>
                              <p:par>
                                <p:cTn id="5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4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9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4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4400"/>
                            </p:stCondLst>
                            <p:childTnLst>
                              <p:par>
                                <p:cTn id="6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300"/>
                                        <p:tgtEl>
                                          <p:spTgt spid="14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4700"/>
                            </p:stCondLst>
                            <p:childTnLst>
                              <p:par>
                                <p:cTn id="6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14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 nodeType="afterGroup">
                            <p:stCondLst>
                              <p:cond delay="52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52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4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 nodeType="afterGroup">
                            <p:stCondLst>
                              <p:cond delay="5700"/>
                            </p:stCondLst>
                            <p:childTnLst>
                              <p:par>
                                <p:cTn id="7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300"/>
                                        <p:tgtEl>
                                          <p:spTgt spid="14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8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14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500"/>
                            </p:stCondLst>
                            <p:childTnLst>
                              <p:par>
                                <p:cTn id="8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4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0" grpId="0" animBg="1" autoUpdateAnimBg="0"/>
      <p:bldP spid="14343" grpId="0" animBg="1" autoUpdateAnimBg="0"/>
      <p:bldP spid="14346" grpId="0" animBg="1" autoUpdateAnimBg="0"/>
      <p:bldP spid="14349" grpId="0" animBg="1" autoUpdateAnimBg="0"/>
      <p:bldP spid="14353" grpId="0" autoUpdateAnimBg="0"/>
      <p:bldP spid="14354" grpId="0"/>
      <p:bldP spid="14355" grpId="0" autoUpdateAnimBg="0"/>
      <p:bldP spid="14356" grpId="0" animBg="1"/>
      <p:bldP spid="14357" grpId="0" autoUpdateAnimBg="0"/>
      <p:bldP spid="14358" grpId="0" autoUpdateAnimBg="0"/>
      <p:bldP spid="14359" grpId="0" autoUpdateAnimBg="0"/>
      <p:bldP spid="14360" grpId="0"/>
      <p:bldP spid="14366" grpId="0" autoUpdateAnimBg="0"/>
      <p:bldP spid="14367" grpId="0" autoUpdateAnimBg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Learnable Sparse Attention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4504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3" name="文本框 92">
            <a:extLst>
              <a:ext uri="{FF2B5EF4-FFF2-40B4-BE49-F238E27FC236}">
                <a16:creationId xmlns:a16="http://schemas.microsoft.com/office/drawing/2014/main" id="{0DC85FCC-0B99-4A0F-A93A-98AD04A4B8F5}"/>
              </a:ext>
            </a:extLst>
          </p:cNvPr>
          <p:cNvSpPr txBox="1"/>
          <p:nvPr/>
        </p:nvSpPr>
        <p:spPr>
          <a:xfrm>
            <a:off x="9132799" y="5651956"/>
            <a:ext cx="22792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Publisher: ACL 2019</a:t>
            </a:r>
          </a:p>
          <a:p>
            <a:r>
              <a:rPr lang="en-US" altLang="zh-CN" dirty="0"/>
              <a:t>Citation: 98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CAD4601-C384-407C-AC13-7CF5FB071C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605" y="1657837"/>
            <a:ext cx="8914790" cy="250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2127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B844CD30-D367-4963-9CED-F04AF576B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93411"/>
            <a:ext cx="5311769" cy="3202179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AD4ACDA2-A0A4-4D83-884A-4189850D45E1}"/>
              </a:ext>
            </a:extLst>
          </p:cNvPr>
          <p:cNvSpPr txBox="1"/>
          <p:nvPr/>
        </p:nvSpPr>
        <p:spPr>
          <a:xfrm>
            <a:off x="498502" y="3180502"/>
            <a:ext cx="5478015" cy="496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/>
              <a:t>不同</a:t>
            </a:r>
            <a:r>
              <a:rPr lang="en-US" altLang="zh-CN" sz="2000" dirty="0"/>
              <a:t>Attention head</a:t>
            </a:r>
            <a:r>
              <a:rPr lang="zh-CN" altLang="en-US" sz="2000" dirty="0"/>
              <a:t>的注意力范围不同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35037279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Adaptive Attention Span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AD4ACDA2-A0A4-4D83-884A-4189850D45E1}"/>
              </a:ext>
            </a:extLst>
          </p:cNvPr>
          <p:cNvSpPr txBox="1"/>
          <p:nvPr/>
        </p:nvSpPr>
        <p:spPr>
          <a:xfrm>
            <a:off x="311926" y="1152963"/>
            <a:ext cx="5478015" cy="958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/>
              <a:t>为每个</a:t>
            </a:r>
            <a:r>
              <a:rPr lang="en-US" altLang="zh-CN" sz="2000" dirty="0"/>
              <a:t>attention head</a:t>
            </a:r>
            <a:r>
              <a:rPr lang="zh-CN" altLang="en-US" sz="2000" dirty="0"/>
              <a:t>加一个</a:t>
            </a:r>
            <a:r>
              <a:rPr lang="en-US" altLang="zh-CN" sz="2000" dirty="0"/>
              <a:t>masking</a:t>
            </a:r>
            <a:r>
              <a:rPr lang="zh-CN" altLang="en-US" sz="2000" dirty="0"/>
              <a:t>函数，控制注意力范围：</a:t>
            </a:r>
            <a:endParaRPr lang="en-US" altLang="zh-CN" sz="20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BDCB975-F198-415A-9627-70A45EB8C1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060" y="2455438"/>
            <a:ext cx="5478015" cy="226016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3B8B6A3-7854-4883-B3FE-604267334B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926" y="2242256"/>
            <a:ext cx="4349420" cy="86898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D5BBB31-596E-49E5-BA69-A2CA885AFFE6}"/>
              </a:ext>
            </a:extLst>
          </p:cNvPr>
          <p:cNvSpPr txBox="1"/>
          <p:nvPr/>
        </p:nvSpPr>
        <p:spPr>
          <a:xfrm>
            <a:off x="311925" y="3019076"/>
            <a:ext cx="5478015" cy="958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/>
              <a:t>其中</a:t>
            </a:r>
            <a:r>
              <a:rPr lang="en-US" altLang="zh-CN" sz="2000" dirty="0"/>
              <a:t>z</a:t>
            </a:r>
            <a:r>
              <a:rPr lang="zh-CN" altLang="en-US" sz="2000" dirty="0"/>
              <a:t>是可训练的参数，</a:t>
            </a:r>
            <a:r>
              <a:rPr lang="en-US" altLang="zh-CN" sz="2000" dirty="0"/>
              <a:t>R</a:t>
            </a:r>
            <a:r>
              <a:rPr lang="zh-CN" altLang="en-US" sz="2000" dirty="0"/>
              <a:t>是超参数。</a:t>
            </a:r>
            <a:endParaRPr lang="en-US" altLang="zh-CN" sz="2000" dirty="0"/>
          </a:p>
          <a:p>
            <a:pPr algn="just">
              <a:lnSpc>
                <a:spcPct val="150000"/>
              </a:lnSpc>
            </a:pPr>
            <a:r>
              <a:rPr lang="zh-CN" altLang="en-US" sz="2000" dirty="0"/>
              <a:t>于是</a:t>
            </a:r>
            <a:r>
              <a:rPr lang="en-US" altLang="zh-CN" sz="2000" dirty="0"/>
              <a:t>attention</a:t>
            </a:r>
            <a:r>
              <a:rPr lang="zh-CN" altLang="en-US" sz="2000" dirty="0"/>
              <a:t>操作变为：</a:t>
            </a:r>
            <a:endParaRPr lang="en-US" altLang="zh-CN" sz="20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59013246-D39F-4D35-9642-E3546E8EC1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394" y="4118452"/>
            <a:ext cx="3022436" cy="1050533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DA7478E3-B688-43D0-B998-F6A44194A910}"/>
              </a:ext>
            </a:extLst>
          </p:cNvPr>
          <p:cNvSpPr txBox="1"/>
          <p:nvPr/>
        </p:nvSpPr>
        <p:spPr>
          <a:xfrm>
            <a:off x="311924" y="5061203"/>
            <a:ext cx="5478015" cy="496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/>
              <a:t>在语言模型</a:t>
            </a:r>
            <a:r>
              <a:rPr lang="en-US" altLang="zh-CN" sz="2000" dirty="0"/>
              <a:t>Loss</a:t>
            </a:r>
            <a:r>
              <a:rPr lang="zh-CN" altLang="en-US" sz="2000" dirty="0"/>
              <a:t>上再加上一项，使</a:t>
            </a:r>
            <a:r>
              <a:rPr lang="en-US" altLang="zh-CN" sz="2000" dirty="0"/>
              <a:t>z</a:t>
            </a:r>
            <a:r>
              <a:rPr lang="zh-CN" altLang="en-US" sz="2000" dirty="0"/>
              <a:t>尽可能小：</a:t>
            </a:r>
            <a:endParaRPr lang="en-US" altLang="zh-CN" sz="2000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FED8A324-5B81-464B-8134-AAB64526CE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924" y="5688177"/>
            <a:ext cx="4349422" cy="860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83858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 Attention Span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AD4ACDA2-A0A4-4D83-884A-4189850D45E1}"/>
              </a:ext>
            </a:extLst>
          </p:cNvPr>
          <p:cNvSpPr txBox="1"/>
          <p:nvPr/>
        </p:nvSpPr>
        <p:spPr>
          <a:xfrm>
            <a:off x="553328" y="2263040"/>
            <a:ext cx="5478015" cy="960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000" dirty="0"/>
              <a:t>Dynamic attention</a:t>
            </a:r>
            <a:r>
              <a:rPr lang="zh-CN" altLang="en-US" sz="2000" dirty="0"/>
              <a:t>根据输入调整</a:t>
            </a:r>
            <a:r>
              <a:rPr lang="en-US" altLang="zh-CN" sz="2000" dirty="0"/>
              <a:t>attention span(i.e., z)</a:t>
            </a:r>
            <a:r>
              <a:rPr lang="zh-CN" altLang="en-US" sz="2000" dirty="0"/>
              <a:t>：</a:t>
            </a:r>
            <a:endParaRPr lang="en-US" altLang="zh-CN" sz="20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BDCB975-F198-415A-9627-70A45EB8C1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060" y="2455438"/>
            <a:ext cx="5478015" cy="226016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B651293-3A53-4E99-96ED-87E57BB082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107" y="3576785"/>
            <a:ext cx="2976791" cy="580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60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Transformer: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CD4AE874-EF39-4796-8A64-2C0187E99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5129" y="1379094"/>
            <a:ext cx="3441742" cy="5036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3642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378C338A-15CF-4FE0-9B1D-149102E5F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4222" y="1928680"/>
            <a:ext cx="9375321" cy="3670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0966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2AB3AEE7-1A63-47D9-A5B8-BD96CB7C3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1176" y="2064652"/>
            <a:ext cx="5349648" cy="3342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8487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Learnable Sparse Attention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4504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3" name="文本框 92">
            <a:extLst>
              <a:ext uri="{FF2B5EF4-FFF2-40B4-BE49-F238E27FC236}">
                <a16:creationId xmlns:a16="http://schemas.microsoft.com/office/drawing/2014/main" id="{0DC85FCC-0B99-4A0F-A93A-98AD04A4B8F5}"/>
              </a:ext>
            </a:extLst>
          </p:cNvPr>
          <p:cNvSpPr txBox="1"/>
          <p:nvPr/>
        </p:nvSpPr>
        <p:spPr>
          <a:xfrm>
            <a:off x="9132799" y="5651956"/>
            <a:ext cx="23775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Publisher: ICLR 2020</a:t>
            </a:r>
          </a:p>
          <a:p>
            <a:r>
              <a:rPr lang="en-US" altLang="zh-CN" dirty="0"/>
              <a:t>Citation: 282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0FA65BD-1631-40E4-9223-1695D8593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415" y="1953274"/>
            <a:ext cx="9631169" cy="219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14653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F9A521A5-810C-4CCF-9F5A-879E578E39E8}"/>
              </a:ext>
            </a:extLst>
          </p:cNvPr>
          <p:cNvSpPr txBox="1"/>
          <p:nvPr/>
        </p:nvSpPr>
        <p:spPr>
          <a:xfrm>
            <a:off x="999257" y="2890305"/>
            <a:ext cx="10193485" cy="1131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只在相似的</a:t>
            </a:r>
            <a:r>
              <a:rPr lang="en-US" altLang="zh-CN" sz="2400" dirty="0"/>
              <a:t>Token</a:t>
            </a:r>
            <a:r>
              <a:rPr lang="zh-CN" altLang="en-US" sz="2400" dirty="0"/>
              <a:t>之间做</a:t>
            </a:r>
            <a:r>
              <a:rPr lang="en-US" altLang="zh-CN" sz="2400" dirty="0"/>
              <a:t>attention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用局部敏感哈希（</a:t>
            </a:r>
            <a:r>
              <a:rPr lang="en-US" altLang="zh-CN" sz="2400" dirty="0"/>
              <a:t>LSH</a:t>
            </a:r>
            <a:r>
              <a:rPr lang="zh-CN" altLang="en-US" sz="2400" dirty="0"/>
              <a:t>）确定</a:t>
            </a:r>
            <a:r>
              <a:rPr lang="en-US" altLang="zh-CN" sz="2400" dirty="0"/>
              <a:t>token</a:t>
            </a:r>
            <a:r>
              <a:rPr lang="zh-CN" altLang="en-US" sz="2400" dirty="0"/>
              <a:t>之间是否相似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4244352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Locality Sensitive Hashing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C63DC019-FABA-40EC-9273-FC61C2BEC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2339" y="1577150"/>
            <a:ext cx="9507322" cy="4671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6186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LSH Attention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828C1BAC-CE49-4888-BE8B-6D11A6F369B9}"/>
                  </a:ext>
                </a:extLst>
              </p:cNvPr>
              <p:cNvSpPr txBox="1"/>
              <p:nvPr/>
            </p:nvSpPr>
            <p:spPr>
              <a:xfrm>
                <a:off x="399994" y="2650807"/>
                <a:ext cx="10645958" cy="23394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 algn="just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/>
                  <a:t>使用的哈希函数为                                                 ，其中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400" b="0" i="0" smtClean="0">
                        <a:latin typeface="Cambria Math" panose="02040503050406030204" pitchFamily="18" charset="0"/>
                      </a:rPr>
                      <m:t>R</m:t>
                    </m:r>
                    <m:r>
                      <a:rPr lang="zh-CN" altLang="en-US" sz="240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sSub>
                          <m:sSubPr>
                            <m:ctrlPr>
                              <a:rPr lang="en-US" altLang="zh-CN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d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sub>
                        </m:sSub>
                        <m:r>
                          <a:rPr lang="en-US" altLang="zh-CN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sup>
                    </m:sSup>
                  </m:oMath>
                </a14:m>
                <a:r>
                  <a:rPr lang="zh-CN" altLang="en-US" sz="2400" dirty="0"/>
                  <a:t>为随机矩阵。</a:t>
                </a:r>
                <a:r>
                  <a:rPr lang="en-US" altLang="zh-CN" sz="2400" i="1" dirty="0"/>
                  <a:t>x</a:t>
                </a:r>
                <a:r>
                  <a:rPr lang="zh-CN" altLang="en-US" sz="2400" dirty="0"/>
                  <a:t>为某个</a:t>
                </a:r>
                <a:r>
                  <a:rPr lang="en-US" altLang="zh-CN" sz="2400" dirty="0"/>
                  <a:t>token</a:t>
                </a:r>
                <a:r>
                  <a:rPr lang="zh-CN" altLang="en-US" sz="2400" dirty="0"/>
                  <a:t>的向量表示，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400" i="1">
                            <a:latin typeface="Cambria Math" panose="02040503050406030204" pitchFamily="18" charset="0"/>
                          </a:rPr>
                          <m:t>d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</m:oMath>
                </a14:m>
                <a:r>
                  <a:rPr lang="zh-CN" altLang="en-US" sz="2400" dirty="0"/>
                  <a:t>为每个</a:t>
                </a:r>
                <a:r>
                  <a:rPr lang="en-US" altLang="zh-CN" sz="2400" dirty="0"/>
                  <a:t>attention head</a:t>
                </a:r>
                <a:r>
                  <a:rPr lang="zh-CN" altLang="en-US" sz="2400" dirty="0"/>
                  <a:t>对应的</a:t>
                </a:r>
                <a:r>
                  <a:rPr lang="en-US" altLang="zh-CN" sz="2400" dirty="0"/>
                  <a:t>hidden size</a:t>
                </a:r>
                <a:r>
                  <a:rPr lang="zh-CN" altLang="en-US" sz="2400" dirty="0"/>
                  <a:t>，</a:t>
                </a:r>
                <a:r>
                  <a:rPr lang="en-US" altLang="zh-CN" sz="2400" dirty="0"/>
                  <a:t>b</a:t>
                </a:r>
                <a:r>
                  <a:rPr lang="zh-CN" altLang="en-US" sz="2400" dirty="0"/>
                  <a:t>为哈希函数的取值数量。</a:t>
                </a:r>
                <a:endParaRPr lang="en-US" altLang="zh-CN" sz="2400" dirty="0"/>
              </a:p>
              <a:p>
                <a:pPr marL="342900" indent="-342900" algn="just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/>
                  <a:t>只有当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zh-CN" altLang="en-US" sz="2400" i="1">
                        <a:latin typeface="Cambria Math" panose="02040503050406030204" pitchFamily="18" charset="0"/>
                      </a:rPr>
                      <m:t>时</m:t>
                    </m:r>
                  </m:oMath>
                </a14:m>
                <a:r>
                  <a:rPr lang="zh-CN" altLang="en-US" sz="2400" dirty="0"/>
                  <a:t>，</a:t>
                </a:r>
                <a:r>
                  <a:rPr lang="en-US" altLang="zh-CN" sz="2400" dirty="0"/>
                  <a:t>query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sz="2400" dirty="0"/>
                  <a:t>才可以对</a:t>
                </a:r>
                <a:r>
                  <a:rPr lang="en-US" altLang="zh-CN" sz="2400" dirty="0"/>
                  <a:t>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sz="2400" dirty="0"/>
                  <a:t>做</a:t>
                </a:r>
                <a:r>
                  <a:rPr lang="en-US" altLang="zh-CN" sz="2400" dirty="0"/>
                  <a:t>attention</a:t>
                </a:r>
                <a:r>
                  <a:rPr lang="zh-CN" altLang="en-US" sz="2400" dirty="0"/>
                  <a:t>。</a:t>
                </a:r>
                <a:endParaRPr lang="en-US" altLang="zh-CN" sz="2400" dirty="0"/>
              </a:p>
            </p:txBody>
          </p:sp>
        </mc:Choice>
        <mc:Fallback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828C1BAC-CE49-4888-BE8B-6D11A6F369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9994" y="2650807"/>
                <a:ext cx="10645958" cy="2339487"/>
              </a:xfrm>
              <a:prstGeom prst="rect">
                <a:avLst/>
              </a:prstGeom>
              <a:blipFill>
                <a:blip r:embed="rId3"/>
                <a:stretch>
                  <a:fillRect l="-802" r="-3666" b="-364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图片 6">
            <a:extLst>
              <a:ext uri="{FF2B5EF4-FFF2-40B4-BE49-F238E27FC236}">
                <a16:creationId xmlns:a16="http://schemas.microsoft.com/office/drawing/2014/main" id="{31171FBD-AEBC-4535-AD2F-7B63D6D71E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5444" y="2764025"/>
            <a:ext cx="4019550" cy="46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3980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LSH Attention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BD8270EA-3077-4549-B9E0-65B8305FC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4454" y="2003741"/>
            <a:ext cx="6316512" cy="3921906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1F522512-9A4F-4ED9-9328-F7581BDA41FC}"/>
              </a:ext>
            </a:extLst>
          </p:cNvPr>
          <p:cNvSpPr txBox="1"/>
          <p:nvPr/>
        </p:nvSpPr>
        <p:spPr>
          <a:xfrm>
            <a:off x="411034" y="1683472"/>
            <a:ext cx="4691969" cy="499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000" dirty="0"/>
              <a:t>LSH</a:t>
            </a:r>
            <a:r>
              <a:rPr lang="zh-CN" altLang="en-US" sz="2000" dirty="0"/>
              <a:t> </a:t>
            </a:r>
            <a:r>
              <a:rPr lang="en-US" altLang="zh-CN" sz="2000" dirty="0"/>
              <a:t>Attention</a:t>
            </a:r>
            <a:r>
              <a:rPr lang="zh-CN" altLang="en-US" sz="2000" dirty="0"/>
              <a:t>可以表示为：</a:t>
            </a:r>
            <a:endParaRPr lang="en-US" altLang="zh-CN" sz="2000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5BD0E25-9A86-4106-BDC9-319C26043A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034" y="2457982"/>
            <a:ext cx="4447641" cy="726532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46CE2745-C588-40F0-9079-455504115029}"/>
              </a:ext>
            </a:extLst>
          </p:cNvPr>
          <p:cNvSpPr txBox="1"/>
          <p:nvPr/>
        </p:nvSpPr>
        <p:spPr>
          <a:xfrm>
            <a:off x="411033" y="3210357"/>
            <a:ext cx="4691969" cy="499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/>
              <a:t>其中                                         为</a:t>
            </a:r>
            <a:r>
              <a:rPr lang="en-US" altLang="zh-CN" sz="2000" dirty="0"/>
              <a:t>mask</a:t>
            </a:r>
            <a:r>
              <a:rPr lang="zh-CN" altLang="en-US" sz="2000" dirty="0"/>
              <a:t>，</a:t>
            </a:r>
            <a:endParaRPr lang="en-US" altLang="zh-CN" sz="2000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15D71AE9-FEEC-44FB-84DF-FF349C2C1B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1288" y="3184514"/>
            <a:ext cx="2710489" cy="836491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960193DB-F828-4BC1-95BE-37908DEBD57E}"/>
              </a:ext>
            </a:extLst>
          </p:cNvPr>
          <p:cNvSpPr txBox="1"/>
          <p:nvPr/>
        </p:nvSpPr>
        <p:spPr>
          <a:xfrm>
            <a:off x="411032" y="3969887"/>
            <a:ext cx="4691969" cy="499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/>
              <a:t>用于约束</a:t>
            </a:r>
            <a:r>
              <a:rPr lang="en-US" altLang="zh-CN" sz="2000" dirty="0"/>
              <a:t>LSH</a:t>
            </a:r>
            <a:r>
              <a:rPr lang="zh-CN" altLang="en-US" sz="2000" dirty="0"/>
              <a:t>的实际</a:t>
            </a:r>
            <a:r>
              <a:rPr lang="en-US" altLang="zh-CN" sz="2000" dirty="0"/>
              <a:t>attention</a:t>
            </a:r>
            <a:r>
              <a:rPr lang="zh-CN" altLang="en-US" sz="2000" dirty="0"/>
              <a:t>范围。</a:t>
            </a:r>
            <a:endParaRPr lang="en-US" altLang="zh-CN" sz="200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28172BC-EEB3-4E6B-9CEE-1060F5615AA7}"/>
              </a:ext>
            </a:extLst>
          </p:cNvPr>
          <p:cNvSpPr txBox="1"/>
          <p:nvPr/>
        </p:nvSpPr>
        <p:spPr>
          <a:xfrm>
            <a:off x="411031" y="4479861"/>
            <a:ext cx="4691969" cy="958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/>
              <a:t>运算时，</a:t>
            </a:r>
            <a:r>
              <a:rPr lang="en-US" altLang="zh-CN" sz="2000" dirty="0"/>
              <a:t>attention</a:t>
            </a:r>
            <a:r>
              <a:rPr lang="zh-CN" altLang="en-US" sz="2000" dirty="0"/>
              <a:t>范围是当前</a:t>
            </a:r>
            <a:r>
              <a:rPr lang="en-US" altLang="zh-CN" sz="2000" dirty="0"/>
              <a:t>chunk</a:t>
            </a:r>
            <a:r>
              <a:rPr lang="zh-CN" altLang="en-US" sz="2000" dirty="0"/>
              <a:t>和前一个</a:t>
            </a:r>
            <a:r>
              <a:rPr lang="en-US" altLang="zh-CN" sz="2000" dirty="0"/>
              <a:t>chunk</a:t>
            </a:r>
            <a:r>
              <a:rPr lang="zh-CN" altLang="en-US" sz="2000" dirty="0"/>
              <a:t>：</a:t>
            </a:r>
            <a:endParaRPr lang="en-US" altLang="zh-CN" sz="2000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C80B4BCB-FE40-4548-92DD-693C142EF8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1031" y="5552078"/>
            <a:ext cx="3700111" cy="610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53245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Learnable Sparse Attention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4504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3" name="文本框 92">
            <a:extLst>
              <a:ext uri="{FF2B5EF4-FFF2-40B4-BE49-F238E27FC236}">
                <a16:creationId xmlns:a16="http://schemas.microsoft.com/office/drawing/2014/main" id="{0DC85FCC-0B99-4A0F-A93A-98AD04A4B8F5}"/>
              </a:ext>
            </a:extLst>
          </p:cNvPr>
          <p:cNvSpPr txBox="1"/>
          <p:nvPr/>
        </p:nvSpPr>
        <p:spPr>
          <a:xfrm>
            <a:off x="9132799" y="5651956"/>
            <a:ext cx="23946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Publisher: ICML 2020</a:t>
            </a:r>
          </a:p>
          <a:p>
            <a:r>
              <a:rPr lang="en-US" altLang="zh-CN" dirty="0"/>
              <a:t>Citation: 1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02095F5-B8BB-4A08-93CF-F964CCC6DD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197" y="1195321"/>
            <a:ext cx="10109606" cy="196949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AB91471-1193-4376-99D4-5B9D9F30F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0230" y="3164812"/>
            <a:ext cx="6905625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1275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the Importance of Attention Weights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3DAE9E6B-D993-4707-BC79-A7964B013A95}"/>
              </a:ext>
            </a:extLst>
          </p:cNvPr>
          <p:cNvSpPr txBox="1"/>
          <p:nvPr/>
        </p:nvSpPr>
        <p:spPr>
          <a:xfrm>
            <a:off x="414624" y="1792088"/>
            <a:ext cx="10645958" cy="580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/>
              <a:t>原本的</a:t>
            </a:r>
            <a:r>
              <a:rPr lang="en-US" altLang="zh-CN" sz="2400" dirty="0"/>
              <a:t>self-attention</a:t>
            </a:r>
            <a:r>
              <a:rPr lang="zh-CN" altLang="en-US" sz="2400" dirty="0"/>
              <a:t>可以写为</a:t>
            </a:r>
            <a:endParaRPr lang="en-US" altLang="zh-CN" sz="2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99ADAFE-8DF2-4708-A933-BE649FD2F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6630" y="1583638"/>
            <a:ext cx="5735993" cy="99731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43B7FF1F-74C2-4267-84A0-DF2EBB5C34B6}"/>
                  </a:ext>
                </a:extLst>
              </p:cNvPr>
              <p:cNvSpPr txBox="1"/>
              <p:nvPr/>
            </p:nvSpPr>
            <p:spPr>
              <a:xfrm>
                <a:off x="414624" y="3088612"/>
                <a:ext cx="10763002" cy="11318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2400" dirty="0"/>
                  <a:t>给</a:t>
                </a:r>
                <a:r>
                  <a:rPr lang="en-US" altLang="zh-CN" sz="2400" dirty="0"/>
                  <a:t>A(X)</a:t>
                </a:r>
                <a:r>
                  <a:rPr lang="zh-CN" altLang="en-US" sz="2400" dirty="0"/>
                  <a:t>中每个元素加一个衡量重要性的权重                              其中</a:t>
                </a:r>
                <a14:m>
                  <m:oMath xmlns:m="http://schemas.openxmlformats.org/officeDocument/2006/math">
                    <m:r>
                      <a:rPr lang="zh-CN" altLang="en-US" sz="2400" i="1" smtClean="0"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zh-CN" altLang="en-US" sz="2400" dirty="0"/>
                  <a:t>为</a:t>
                </a:r>
                <a:r>
                  <a:rPr lang="en-US" altLang="zh-CN" sz="2400" dirty="0"/>
                  <a:t>sigmoid</a:t>
                </a:r>
                <a:r>
                  <a:rPr lang="zh-CN" altLang="en-US" sz="2400" dirty="0"/>
                  <a:t>。</a:t>
                </a:r>
                <a:endParaRPr lang="en-US" altLang="zh-CN" sz="2400" dirty="0"/>
              </a:p>
              <a:p>
                <a:pPr algn="just">
                  <a:lnSpc>
                    <a:spcPct val="150000"/>
                  </a:lnSpc>
                </a:pPr>
                <a:r>
                  <a:rPr lang="zh-CN" altLang="en-US" sz="2400" dirty="0"/>
                  <a:t>于是</a:t>
                </a:r>
                <a:r>
                  <a:rPr lang="en-US" altLang="zh-CN" sz="2400" dirty="0"/>
                  <a:t>self-attention</a:t>
                </a:r>
                <a:r>
                  <a:rPr lang="zh-CN" altLang="en-US" sz="2400" dirty="0"/>
                  <a:t>可以写为：</a:t>
                </a:r>
                <a:endParaRPr lang="en-US" altLang="zh-CN" sz="2400" dirty="0"/>
              </a:p>
            </p:txBody>
          </p:sp>
        </mc:Choice>
        <mc:Fallback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43B7FF1F-74C2-4267-84A0-DF2EBB5C34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624" y="3088612"/>
                <a:ext cx="10763002" cy="1131848"/>
              </a:xfrm>
              <a:prstGeom prst="rect">
                <a:avLst/>
              </a:prstGeom>
              <a:blipFill>
                <a:blip r:embed="rId4"/>
                <a:stretch>
                  <a:fillRect l="-849" r="-3681" b="-1243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文本框 11">
            <a:extLst>
              <a:ext uri="{FF2B5EF4-FFF2-40B4-BE49-F238E27FC236}">
                <a16:creationId xmlns:a16="http://schemas.microsoft.com/office/drawing/2014/main" id="{63735FB8-E797-4D29-82BB-CACDA48F55CB}"/>
              </a:ext>
            </a:extLst>
          </p:cNvPr>
          <p:cNvSpPr txBox="1"/>
          <p:nvPr/>
        </p:nvSpPr>
        <p:spPr>
          <a:xfrm>
            <a:off x="414624" y="2440350"/>
            <a:ext cx="10645958" cy="580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/>
              <a:t>于是</a:t>
            </a:r>
            <a:r>
              <a:rPr lang="en-US" altLang="zh-CN" sz="2400" dirty="0"/>
              <a:t>attention</a:t>
            </a:r>
            <a:r>
              <a:rPr lang="zh-CN" altLang="en-US" sz="2400" dirty="0"/>
              <a:t>矩阵</a:t>
            </a:r>
            <a:endParaRPr lang="en-US" altLang="zh-CN" sz="2400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C4EBCA85-83B4-447A-A638-0EF261050F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0730" y="2409062"/>
            <a:ext cx="3123324" cy="71348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1D5FAAE8-9B3E-4650-ADF6-23077B2857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2746" y="3118154"/>
            <a:ext cx="2334653" cy="62169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8CC0B2CF-1B27-47EB-8FF2-78D0032B90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4624" y="4254472"/>
            <a:ext cx="5782056" cy="101989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3927B392-9C68-419A-99F6-9E647AA01F70}"/>
                  </a:ext>
                </a:extLst>
              </p:cNvPr>
              <p:cNvSpPr txBox="1"/>
              <p:nvPr/>
            </p:nvSpPr>
            <p:spPr>
              <a:xfrm>
                <a:off x="414624" y="5274362"/>
                <a:ext cx="10645958" cy="6410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2400" dirty="0"/>
                  <a:t>所有</a:t>
                </a:r>
                <a:r>
                  <a:rPr lang="en-US" altLang="zh-CN" sz="2400" dirty="0"/>
                  <a:t>layer</a:t>
                </a:r>
                <a:r>
                  <a:rPr lang="zh-CN" altLang="en-US" sz="2400" dirty="0"/>
                  <a:t>共享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sz="2400" dirty="0"/>
                  <a:t>，且参数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sz="24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sz="2400" dirty="0"/>
                  <a:t>和模型其他参数一起训练。</a:t>
                </a:r>
                <a:endParaRPr lang="en-US" altLang="zh-CN" sz="2400" dirty="0"/>
              </a:p>
            </p:txBody>
          </p:sp>
        </mc:Choice>
        <mc:Fallback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3927B392-9C68-419A-99F6-9E647AA01F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624" y="5274362"/>
                <a:ext cx="10645958" cy="641073"/>
              </a:xfrm>
              <a:prstGeom prst="rect">
                <a:avLst/>
              </a:prstGeom>
              <a:blipFill>
                <a:blip r:embed="rId8"/>
                <a:stretch>
                  <a:fillRect l="-859" b="-161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963613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the Importance of Attention Weights (Results)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F7426BC7-FCE4-4627-A4C5-BB3E40194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1743" y="1672175"/>
            <a:ext cx="7768514" cy="351364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AB065FC1-6B57-4E62-9B0B-1D1797EB9C47}"/>
                  </a:ext>
                </a:extLst>
              </p:cNvPr>
              <p:cNvSpPr txBox="1"/>
              <p:nvPr/>
            </p:nvSpPr>
            <p:spPr>
              <a:xfrm>
                <a:off x="773021" y="5185824"/>
                <a:ext cx="10645958" cy="6410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400" dirty="0"/>
                  <a:t>由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sz="2400" dirty="0"/>
                  <a:t>衡量的</a:t>
                </a:r>
                <a:r>
                  <a:rPr lang="en-US" altLang="zh-CN" sz="2400" dirty="0"/>
                  <a:t>attention weight</a:t>
                </a:r>
                <a:r>
                  <a:rPr lang="zh-CN" altLang="en-US" sz="2400" dirty="0"/>
                  <a:t>重要性。对角线上元素最不重要。</a:t>
                </a:r>
                <a:endParaRPr lang="en-US" altLang="zh-CN" sz="2400" dirty="0"/>
              </a:p>
            </p:txBody>
          </p:sp>
        </mc:Choice>
        <mc:Fallback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AB065FC1-6B57-4E62-9B0B-1D1797EB9C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021" y="5185824"/>
                <a:ext cx="10645958" cy="641073"/>
              </a:xfrm>
              <a:prstGeom prst="rect">
                <a:avLst/>
              </a:prstGeom>
              <a:blipFill>
                <a:blip r:embed="rId4"/>
                <a:stretch>
                  <a:fillRect b="-161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95728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Transformer: Multi-head Self-attention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CD4AE874-EF39-4796-8A64-2C0187E99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95" y="1409075"/>
            <a:ext cx="3441742" cy="503669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1EF282C-9234-44ED-B9AE-EC096C99C3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1882" y="5613809"/>
            <a:ext cx="6850506" cy="63542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7C1DF6FA-BE5C-4859-A4CC-88483CE820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6638" y="2326982"/>
            <a:ext cx="2639147" cy="3286827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0B8E4531-C6D2-4EF8-953D-E8B4CA3905A3}"/>
              </a:ext>
            </a:extLst>
          </p:cNvPr>
          <p:cNvSpPr/>
          <p:nvPr/>
        </p:nvSpPr>
        <p:spPr>
          <a:xfrm>
            <a:off x="4654446" y="2263515"/>
            <a:ext cx="7180289" cy="4456993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16C509F-4A72-49E9-8B24-83241813E9E7}"/>
              </a:ext>
            </a:extLst>
          </p:cNvPr>
          <p:cNvCxnSpPr/>
          <p:nvPr/>
        </p:nvCxnSpPr>
        <p:spPr>
          <a:xfrm flipV="1">
            <a:off x="3365292" y="2683239"/>
            <a:ext cx="1289154" cy="167140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5CCEF4D3-69E1-4E20-B9F3-D67CC8314CB9}"/>
              </a:ext>
            </a:extLst>
          </p:cNvPr>
          <p:cNvCxnSpPr>
            <a:cxnSpLocks/>
          </p:cNvCxnSpPr>
          <p:nvPr/>
        </p:nvCxnSpPr>
        <p:spPr>
          <a:xfrm>
            <a:off x="3365292" y="4564505"/>
            <a:ext cx="1289154" cy="1684731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652866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the Importance of Attention Weights (Results)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F9DBB4A5-A786-4279-BB0D-D2C6C3569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288" y="2415800"/>
            <a:ext cx="9858451" cy="275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32746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the Importance of Attention Weights (Results)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66770157-81BA-423D-846C-4CAF2FCCC1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27496"/>
            <a:ext cx="10515600" cy="5255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07093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Differentiable Attention Mask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3DAE9E6B-D993-4707-BC79-A7964B013A95}"/>
              </a:ext>
            </a:extLst>
          </p:cNvPr>
          <p:cNvSpPr txBox="1"/>
          <p:nvPr/>
        </p:nvSpPr>
        <p:spPr>
          <a:xfrm>
            <a:off x="414622" y="2250896"/>
            <a:ext cx="5441899" cy="960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/>
              <a:t>用</a:t>
            </a:r>
            <a:r>
              <a:rPr lang="en-US" altLang="zh-CN" sz="2000" dirty="0"/>
              <a:t>Gumbel Sigmoid</a:t>
            </a:r>
            <a:r>
              <a:rPr lang="zh-CN" altLang="en-US" sz="2000" dirty="0"/>
              <a:t>函数实现可训练的</a:t>
            </a:r>
            <a:r>
              <a:rPr lang="en-US" altLang="zh-CN" sz="2000" dirty="0"/>
              <a:t>attention mask</a:t>
            </a:r>
            <a:r>
              <a:rPr lang="zh-CN" altLang="en-US" sz="2000" dirty="0"/>
              <a:t>：</a:t>
            </a:r>
            <a:endParaRPr lang="en-US" altLang="zh-CN" sz="20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275FD7C-512A-45C1-8BC6-A230F59427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5722" y="2314256"/>
            <a:ext cx="5456751" cy="270397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A4FBF28-C6AE-418E-B032-3D3402017D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185" y="3230395"/>
            <a:ext cx="5441899" cy="573533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3D1847B9-8C50-4AFC-B6DD-66EDDB1AD3C3}"/>
              </a:ext>
            </a:extLst>
          </p:cNvPr>
          <p:cNvSpPr txBox="1"/>
          <p:nvPr/>
        </p:nvSpPr>
        <p:spPr>
          <a:xfrm>
            <a:off x="443184" y="3738091"/>
            <a:ext cx="5441899" cy="499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/>
              <a:t>其中</a:t>
            </a:r>
            <a:endParaRPr lang="en-US" altLang="zh-CN" sz="2000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8B3D17E2-946C-4DDA-B2F8-155AD97A58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9747" y="3706262"/>
            <a:ext cx="3991647" cy="63519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A19604D7-3BB7-471A-9EB1-9BEF9B18B4BA}"/>
                  </a:ext>
                </a:extLst>
              </p:cNvPr>
              <p:cNvSpPr txBox="1"/>
              <p:nvPr/>
            </p:nvSpPr>
            <p:spPr>
              <a:xfrm>
                <a:off x="443184" y="4309702"/>
                <a:ext cx="5441899" cy="4991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2000" dirty="0"/>
                  <a:t>在</a:t>
                </a:r>
                <a:r>
                  <a:rPr lang="en-US" altLang="zh-CN" sz="2000" dirty="0"/>
                  <a:t>Loss</a:t>
                </a:r>
                <a:r>
                  <a:rPr lang="zh-CN" altLang="en-US" sz="2000" dirty="0"/>
                  <a:t>中加上一项，用超参数</a:t>
                </a:r>
                <a14:m>
                  <m:oMath xmlns:m="http://schemas.openxmlformats.org/officeDocument/2006/math">
                    <m:r>
                      <a:rPr lang="zh-CN" altLang="en-US" sz="2000" i="1" smtClean="0">
                        <a:latin typeface="Cambria Math" panose="02040503050406030204" pitchFamily="18" charset="0"/>
                      </a:rPr>
                      <m:t>𝛌</m:t>
                    </m:r>
                  </m:oMath>
                </a14:m>
                <a:r>
                  <a:rPr lang="zh-CN" altLang="en-US" sz="2000" dirty="0"/>
                  <a:t>控制</a:t>
                </a:r>
                <a:r>
                  <a:rPr lang="en-US" altLang="zh-CN" sz="2000" dirty="0"/>
                  <a:t>sparsity</a:t>
                </a:r>
                <a:r>
                  <a:rPr lang="zh-CN" altLang="en-US" sz="2000" dirty="0"/>
                  <a:t>：</a:t>
                </a:r>
                <a:endParaRPr lang="en-US" altLang="zh-CN" sz="2000" dirty="0"/>
              </a:p>
            </p:txBody>
          </p:sp>
        </mc:Choice>
        <mc:Fallback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A19604D7-3BB7-471A-9EB1-9BEF9B18B4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3184" y="4309702"/>
                <a:ext cx="5441899" cy="499111"/>
              </a:xfrm>
              <a:prstGeom prst="rect">
                <a:avLst/>
              </a:prstGeom>
              <a:blipFill>
                <a:blip r:embed="rId6"/>
                <a:stretch>
                  <a:fillRect l="-1233" b="-2073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2" name="图片 21">
            <a:extLst>
              <a:ext uri="{FF2B5EF4-FFF2-40B4-BE49-F238E27FC236}">
                <a16:creationId xmlns:a16="http://schemas.microsoft.com/office/drawing/2014/main" id="{633CA046-D9F7-46D7-BAC8-CF36BF9664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3184" y="4918565"/>
            <a:ext cx="5138585" cy="618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13512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Differentiable Attention Mask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FBB34853-0135-459B-AF85-0D6F1DF5A9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0262" y="1682115"/>
            <a:ext cx="7991475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9435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Differentiable Attention Mask (Results)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73D2D963-5D14-4D09-99D3-B12712627B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1206" y="1145747"/>
            <a:ext cx="12192000" cy="5985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25684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Differentiable Attention Mask (Results)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1B09937F-79AC-4DE6-80DC-7E847B2B8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7901" y="1591224"/>
            <a:ext cx="7376198" cy="4409756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C2DF1B19-45DD-4AE1-A541-2F4C43986868}"/>
              </a:ext>
            </a:extLst>
          </p:cNvPr>
          <p:cNvSpPr/>
          <p:nvPr/>
        </p:nvSpPr>
        <p:spPr>
          <a:xfrm>
            <a:off x="5171846" y="5201107"/>
            <a:ext cx="1185063" cy="31455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893BE57-059A-49B5-946C-380110E039C5}"/>
              </a:ext>
            </a:extLst>
          </p:cNvPr>
          <p:cNvSpPr/>
          <p:nvPr/>
        </p:nvSpPr>
        <p:spPr>
          <a:xfrm>
            <a:off x="6809240" y="5201107"/>
            <a:ext cx="1185063" cy="31455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82C8FD9-ACE5-486C-963C-260CF396BE11}"/>
              </a:ext>
            </a:extLst>
          </p:cNvPr>
          <p:cNvSpPr txBox="1"/>
          <p:nvPr/>
        </p:nvSpPr>
        <p:spPr>
          <a:xfrm>
            <a:off x="3386443" y="6000980"/>
            <a:ext cx="3117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Differentiable Attention Mask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4197FFD-566F-404B-8DAF-AAD2B8D1DE9A}"/>
              </a:ext>
            </a:extLst>
          </p:cNvPr>
          <p:cNvSpPr txBox="1"/>
          <p:nvPr/>
        </p:nvSpPr>
        <p:spPr>
          <a:xfrm>
            <a:off x="7101354" y="5995652"/>
            <a:ext cx="2467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Learned Importance P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E2BF78CA-3DF0-40D4-8BA5-402641B23FC7}"/>
              </a:ext>
            </a:extLst>
          </p:cNvPr>
          <p:cNvCxnSpPr>
            <a:stCxn id="7" idx="2"/>
            <a:endCxn id="8" idx="0"/>
          </p:cNvCxnSpPr>
          <p:nvPr/>
        </p:nvCxnSpPr>
        <p:spPr>
          <a:xfrm flipH="1">
            <a:off x="4945075" y="5515661"/>
            <a:ext cx="819303" cy="4853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3C812449-49AC-49CC-AB74-F60BB0A06EAE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7401772" y="5515661"/>
            <a:ext cx="933253" cy="4799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266034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Freeform 11"/>
          <p:cNvSpPr>
            <a:spLocks/>
          </p:cNvSpPr>
          <p:nvPr/>
        </p:nvSpPr>
        <p:spPr bwMode="auto">
          <a:xfrm>
            <a:off x="4719384" y="1629669"/>
            <a:ext cx="891827" cy="112668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39" name="Freeform 10"/>
          <p:cNvSpPr>
            <a:spLocks/>
          </p:cNvSpPr>
          <p:nvPr/>
        </p:nvSpPr>
        <p:spPr bwMode="auto">
          <a:xfrm>
            <a:off x="4555935" y="1718535"/>
            <a:ext cx="7341670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0" name="Rectangle 12"/>
          <p:cNvSpPr>
            <a:spLocks noChangeArrowheads="1"/>
          </p:cNvSpPr>
          <p:nvPr/>
        </p:nvSpPr>
        <p:spPr bwMode="auto">
          <a:xfrm>
            <a:off x="4805075" y="1629669"/>
            <a:ext cx="720444" cy="7378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1" name="Freeform 11"/>
          <p:cNvSpPr>
            <a:spLocks/>
          </p:cNvSpPr>
          <p:nvPr/>
        </p:nvSpPr>
        <p:spPr bwMode="auto">
          <a:xfrm>
            <a:off x="4719384" y="2650033"/>
            <a:ext cx="891827" cy="112669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2" name="Freeform 10"/>
          <p:cNvSpPr>
            <a:spLocks/>
          </p:cNvSpPr>
          <p:nvPr/>
        </p:nvSpPr>
        <p:spPr bwMode="auto">
          <a:xfrm>
            <a:off x="4555935" y="2738898"/>
            <a:ext cx="7341670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3" name="Rectangle 12"/>
          <p:cNvSpPr>
            <a:spLocks noChangeArrowheads="1"/>
          </p:cNvSpPr>
          <p:nvPr/>
        </p:nvSpPr>
        <p:spPr bwMode="auto">
          <a:xfrm>
            <a:off x="4805075" y="2650032"/>
            <a:ext cx="720444" cy="73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4" name="Freeform 11"/>
          <p:cNvSpPr>
            <a:spLocks/>
          </p:cNvSpPr>
          <p:nvPr/>
        </p:nvSpPr>
        <p:spPr bwMode="auto">
          <a:xfrm>
            <a:off x="4719384" y="3648181"/>
            <a:ext cx="891827" cy="112668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5" name="Freeform 10"/>
          <p:cNvSpPr>
            <a:spLocks/>
          </p:cNvSpPr>
          <p:nvPr/>
        </p:nvSpPr>
        <p:spPr bwMode="auto">
          <a:xfrm>
            <a:off x="4555935" y="3735459"/>
            <a:ext cx="7341670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6" name="Rectangle 12"/>
          <p:cNvSpPr>
            <a:spLocks noChangeArrowheads="1"/>
          </p:cNvSpPr>
          <p:nvPr/>
        </p:nvSpPr>
        <p:spPr bwMode="auto">
          <a:xfrm>
            <a:off x="4805075" y="3648181"/>
            <a:ext cx="720444" cy="7378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7" name="Freeform 11"/>
          <p:cNvSpPr>
            <a:spLocks/>
          </p:cNvSpPr>
          <p:nvPr/>
        </p:nvSpPr>
        <p:spPr bwMode="auto">
          <a:xfrm>
            <a:off x="4719384" y="4657436"/>
            <a:ext cx="891827" cy="112668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8" name="Freeform 10"/>
          <p:cNvSpPr>
            <a:spLocks/>
          </p:cNvSpPr>
          <p:nvPr/>
        </p:nvSpPr>
        <p:spPr bwMode="auto">
          <a:xfrm>
            <a:off x="4510325" y="4721728"/>
            <a:ext cx="7341670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9" name="Rectangle 12"/>
          <p:cNvSpPr>
            <a:spLocks noChangeArrowheads="1"/>
          </p:cNvSpPr>
          <p:nvPr/>
        </p:nvSpPr>
        <p:spPr bwMode="auto">
          <a:xfrm>
            <a:off x="4805075" y="4657437"/>
            <a:ext cx="720444" cy="7378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53" name="TextBox 105"/>
          <p:cNvSpPr txBox="1">
            <a:spLocks noChangeArrowheads="1"/>
          </p:cNvSpPr>
          <p:nvPr/>
        </p:nvSpPr>
        <p:spPr bwMode="auto">
          <a:xfrm>
            <a:off x="5734986" y="1780422"/>
            <a:ext cx="5226239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999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Background &amp; Motivation</a:t>
            </a:r>
            <a:endParaRPr kumimoji="0" lang="zh-CN" altLang="en-US" sz="2999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54" name="TextBox 106"/>
          <p:cNvSpPr txBox="1">
            <a:spLocks noChangeArrowheads="1"/>
          </p:cNvSpPr>
          <p:nvPr/>
        </p:nvSpPr>
        <p:spPr bwMode="auto">
          <a:xfrm>
            <a:off x="4912983" y="1672515"/>
            <a:ext cx="499868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5" name="TextBox 108"/>
          <p:cNvSpPr txBox="1">
            <a:spLocks noChangeArrowheads="1"/>
          </p:cNvSpPr>
          <p:nvPr/>
        </p:nvSpPr>
        <p:spPr bwMode="auto">
          <a:xfrm>
            <a:off x="5734986" y="2830937"/>
            <a:ext cx="5268750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defTabSz="914034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999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Heuristic Sparse Attention</a:t>
            </a:r>
            <a:endParaRPr kumimoji="0" lang="zh-CN" altLang="en-US" sz="2999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56" name="TextBox 109"/>
          <p:cNvSpPr txBox="1">
            <a:spLocks noChangeArrowheads="1"/>
          </p:cNvSpPr>
          <p:nvPr/>
        </p:nvSpPr>
        <p:spPr bwMode="auto">
          <a:xfrm>
            <a:off x="4912983" y="2670663"/>
            <a:ext cx="499868" cy="707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7" name="TextBox 115"/>
          <p:cNvSpPr txBox="1">
            <a:spLocks noChangeArrowheads="1"/>
          </p:cNvSpPr>
          <p:nvPr/>
        </p:nvSpPr>
        <p:spPr bwMode="auto">
          <a:xfrm>
            <a:off x="5734986" y="3775131"/>
            <a:ext cx="5428666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999" b="1" noProof="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Learnable Sparse Attention</a:t>
            </a:r>
            <a:endParaRPr kumimoji="0" lang="zh-CN" altLang="en-US" sz="2999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58" name="TextBox 116"/>
          <p:cNvSpPr txBox="1">
            <a:spLocks noChangeArrowheads="1"/>
          </p:cNvSpPr>
          <p:nvPr/>
        </p:nvSpPr>
        <p:spPr bwMode="auto">
          <a:xfrm>
            <a:off x="4912983" y="3667223"/>
            <a:ext cx="499868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9" name="TextBox 117"/>
          <p:cNvSpPr txBox="1">
            <a:spLocks noChangeArrowheads="1"/>
          </p:cNvSpPr>
          <p:nvPr/>
        </p:nvSpPr>
        <p:spPr bwMode="auto">
          <a:xfrm>
            <a:off x="5734986" y="4795494"/>
            <a:ext cx="61838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defTabSz="914034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800" b="1" noProof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Length Compression in Attention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60" name="TextBox 118"/>
          <p:cNvSpPr txBox="1">
            <a:spLocks noChangeArrowheads="1"/>
          </p:cNvSpPr>
          <p:nvPr/>
        </p:nvSpPr>
        <p:spPr bwMode="auto">
          <a:xfrm>
            <a:off x="4912983" y="4687587"/>
            <a:ext cx="499868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63" name="Freeform 5"/>
          <p:cNvSpPr>
            <a:spLocks/>
          </p:cNvSpPr>
          <p:nvPr/>
        </p:nvSpPr>
        <p:spPr bwMode="auto">
          <a:xfrm>
            <a:off x="0" y="1339"/>
            <a:ext cx="4260774" cy="6869605"/>
          </a:xfrm>
          <a:custGeom>
            <a:avLst/>
            <a:gdLst>
              <a:gd name="T0" fmla="*/ 0 w 5566"/>
              <a:gd name="T1" fmla="*/ 0 h 9000"/>
              <a:gd name="T2" fmla="*/ 4324 w 5566"/>
              <a:gd name="T3" fmla="*/ 0 h 9000"/>
              <a:gd name="T4" fmla="*/ 5566 w 5566"/>
              <a:gd name="T5" fmla="*/ 9000 h 9000"/>
              <a:gd name="T6" fmla="*/ 0 w 5566"/>
              <a:gd name="T7" fmla="*/ 9000 h 9000"/>
              <a:gd name="T8" fmla="*/ 0 w 5566"/>
              <a:gd name="T9" fmla="*/ 0 h 9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66" h="9000">
                <a:moveTo>
                  <a:pt x="0" y="0"/>
                </a:moveTo>
                <a:lnTo>
                  <a:pt x="4324" y="0"/>
                </a:lnTo>
                <a:lnTo>
                  <a:pt x="5566" y="9000"/>
                </a:lnTo>
                <a:lnTo>
                  <a:pt x="0" y="9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5900"/>
                      </a14:imgEffect>
                      <a14:imgEffect>
                        <a14:saturation sat="1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4000" r="-35000"/>
            </a:stretch>
          </a:blipFill>
          <a:ln>
            <a:noFill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640569" y="1339"/>
            <a:ext cx="1867759" cy="6869605"/>
            <a:chOff x="2640569" y="1339"/>
            <a:chExt cx="1867759" cy="6869605"/>
          </a:xfrm>
        </p:grpSpPr>
        <p:sp>
          <p:nvSpPr>
            <p:cNvPr id="14364" name="Freeform 6"/>
            <p:cNvSpPr>
              <a:spLocks/>
            </p:cNvSpPr>
            <p:nvPr/>
          </p:nvSpPr>
          <p:spPr bwMode="auto">
            <a:xfrm>
              <a:off x="3392751" y="1339"/>
              <a:ext cx="1115577" cy="6869605"/>
            </a:xfrm>
            <a:custGeom>
              <a:avLst/>
              <a:gdLst>
                <a:gd name="T0" fmla="*/ 0 w 1457"/>
                <a:gd name="T1" fmla="*/ 0 h 9000"/>
                <a:gd name="T2" fmla="*/ 224 w 1457"/>
                <a:gd name="T3" fmla="*/ 0 h 9000"/>
                <a:gd name="T4" fmla="*/ 1457 w 1457"/>
                <a:gd name="T5" fmla="*/ 9000 h 9000"/>
                <a:gd name="T6" fmla="*/ 1233 w 1457"/>
                <a:gd name="T7" fmla="*/ 9000 h 9000"/>
                <a:gd name="T8" fmla="*/ 0 w 1457"/>
                <a:gd name="T9" fmla="*/ 0 h 9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7" h="9000">
                  <a:moveTo>
                    <a:pt x="0" y="0"/>
                  </a:moveTo>
                  <a:lnTo>
                    <a:pt x="224" y="0"/>
                  </a:lnTo>
                  <a:lnTo>
                    <a:pt x="1457" y="9000"/>
                  </a:lnTo>
                  <a:lnTo>
                    <a:pt x="1233" y="9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034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99" b="0" i="0" u="none" strike="noStrike" kern="1200" cap="none" spc="0" normalizeH="0" baseline="0" noProof="0">
                <a:ln>
                  <a:noFill/>
                </a:ln>
                <a:solidFill>
                  <a:srgbClr val="006794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365" name="矩形 12"/>
            <p:cNvSpPr>
              <a:spLocks noChangeArrowheads="1"/>
            </p:cNvSpPr>
            <p:nvPr/>
          </p:nvSpPr>
          <p:spPr bwMode="auto">
            <a:xfrm>
              <a:off x="2640569" y="5937859"/>
              <a:ext cx="1732873" cy="7823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034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99" b="0" i="0" u="none" strike="noStrike" kern="1200" cap="none" spc="0" normalizeH="0" baseline="0" noProof="0">
                <a:ln>
                  <a:noFill/>
                </a:ln>
                <a:solidFill>
                  <a:srgbClr val="006794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14366" name="TextBox 98"/>
          <p:cNvSpPr txBox="1">
            <a:spLocks noChangeArrowheads="1"/>
          </p:cNvSpPr>
          <p:nvPr/>
        </p:nvSpPr>
        <p:spPr bwMode="auto">
          <a:xfrm>
            <a:off x="2800845" y="5977530"/>
            <a:ext cx="90293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7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目录</a:t>
            </a:r>
          </a:p>
        </p:txBody>
      </p:sp>
      <p:sp>
        <p:nvSpPr>
          <p:cNvPr id="14367" name="TextBox 104"/>
          <p:cNvSpPr txBox="1">
            <a:spLocks noChangeArrowheads="1"/>
          </p:cNvSpPr>
          <p:nvPr/>
        </p:nvSpPr>
        <p:spPr bwMode="auto">
          <a:xfrm>
            <a:off x="2854798" y="6359968"/>
            <a:ext cx="1180639" cy="36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799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Contents</a:t>
            </a: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4" name="图片 33" descr="横版组合——透明.png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68075" y="127196"/>
            <a:ext cx="3429530" cy="7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7569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4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2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1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3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18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3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21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26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6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4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3100"/>
                            </p:stCondLst>
                            <p:childTnLst>
                              <p:par>
                                <p:cTn id="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300"/>
                                        <p:tgtEl>
                                          <p:spTgt spid="14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3400"/>
                            </p:stCondLst>
                            <p:childTnLst>
                              <p:par>
                                <p:cTn id="5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4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9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4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4400"/>
                            </p:stCondLst>
                            <p:childTnLst>
                              <p:par>
                                <p:cTn id="6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300"/>
                                        <p:tgtEl>
                                          <p:spTgt spid="14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4700"/>
                            </p:stCondLst>
                            <p:childTnLst>
                              <p:par>
                                <p:cTn id="6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14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 nodeType="afterGroup">
                            <p:stCondLst>
                              <p:cond delay="52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52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4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 nodeType="afterGroup">
                            <p:stCondLst>
                              <p:cond delay="5700"/>
                            </p:stCondLst>
                            <p:childTnLst>
                              <p:par>
                                <p:cTn id="7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300"/>
                                        <p:tgtEl>
                                          <p:spTgt spid="14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8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14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500"/>
                            </p:stCondLst>
                            <p:childTnLst>
                              <p:par>
                                <p:cTn id="8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4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0" grpId="0" animBg="1" autoUpdateAnimBg="0"/>
      <p:bldP spid="14343" grpId="0" animBg="1" autoUpdateAnimBg="0"/>
      <p:bldP spid="14346" grpId="0" animBg="1" autoUpdateAnimBg="0"/>
      <p:bldP spid="14349" grpId="0" animBg="1" autoUpdateAnimBg="0"/>
      <p:bldP spid="14353" grpId="0" autoUpdateAnimBg="0"/>
      <p:bldP spid="14354" grpId="0"/>
      <p:bldP spid="14355" grpId="0" autoUpdateAnimBg="0"/>
      <p:bldP spid="14356" grpId="0" animBg="1"/>
      <p:bldP spid="14357" grpId="0" autoUpdateAnimBg="0"/>
      <p:bldP spid="14358" grpId="0" autoUpdateAnimBg="0"/>
      <p:bldP spid="14359" grpId="0" autoUpdateAnimBg="0"/>
      <p:bldP spid="14360" grpId="0"/>
      <p:bldP spid="14366" grpId="0" autoUpdateAnimBg="0"/>
      <p:bldP spid="14367" grpId="0" autoUpdateAnimBg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Length Compression in Attention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4504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4A4870D0-6623-42F2-A9D8-4766D21A7D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683" y="2730103"/>
            <a:ext cx="2159599" cy="212750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0A28363-AB43-446D-9EA4-1F37CD39A4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1263" y="2721795"/>
            <a:ext cx="2109473" cy="212750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263E050-7909-4438-A5EE-B429F85062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9736" b="28754"/>
          <a:stretch/>
        </p:blipFill>
        <p:spPr>
          <a:xfrm>
            <a:off x="8401979" y="3599307"/>
            <a:ext cx="1224669" cy="1223319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0F5C9384-897E-4F25-B6B5-1F3E9A527D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753"/>
          <a:stretch/>
        </p:blipFill>
        <p:spPr>
          <a:xfrm>
            <a:off x="10384481" y="2730103"/>
            <a:ext cx="1085129" cy="2127503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28435720-EEF3-4213-858B-1331282BDDF3}"/>
              </a:ext>
            </a:extLst>
          </p:cNvPr>
          <p:cNvSpPr txBox="1"/>
          <p:nvPr/>
        </p:nvSpPr>
        <p:spPr>
          <a:xfrm>
            <a:off x="8010954" y="4026300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Q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53466BF-B0CC-4AF4-9783-38327F7FE44D}"/>
              </a:ext>
            </a:extLst>
          </p:cNvPr>
          <p:cNvSpPr txBox="1"/>
          <p:nvPr/>
        </p:nvSpPr>
        <p:spPr>
          <a:xfrm>
            <a:off x="10020279" y="3656968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Q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F9A6125-B4EF-40D4-A062-445A6819E61D}"/>
              </a:ext>
            </a:extLst>
          </p:cNvPr>
          <p:cNvSpPr txBox="1"/>
          <p:nvPr/>
        </p:nvSpPr>
        <p:spPr>
          <a:xfrm>
            <a:off x="8845036" y="3229975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K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7D3146A-AF52-477C-9DCD-EFF07631B3ED}"/>
              </a:ext>
            </a:extLst>
          </p:cNvPr>
          <p:cNvSpPr txBox="1"/>
          <p:nvPr/>
        </p:nvSpPr>
        <p:spPr>
          <a:xfrm>
            <a:off x="10757768" y="2360771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K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4531AFB-7088-406C-AF6C-3BC234B70ECD}"/>
              </a:ext>
            </a:extLst>
          </p:cNvPr>
          <p:cNvSpPr txBox="1"/>
          <p:nvPr/>
        </p:nvSpPr>
        <p:spPr>
          <a:xfrm>
            <a:off x="1778005" y="5194983"/>
            <a:ext cx="7649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/>
              <a:t>Full</a:t>
            </a:r>
            <a:endParaRPr lang="zh-CN" altLang="en-US" sz="2800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55A854B7-D770-4335-AF26-A254845D9C6F}"/>
              </a:ext>
            </a:extLst>
          </p:cNvPr>
          <p:cNvSpPr txBox="1"/>
          <p:nvPr/>
        </p:nvSpPr>
        <p:spPr>
          <a:xfrm>
            <a:off x="5433798" y="5194983"/>
            <a:ext cx="13244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/>
              <a:t>Sparse</a:t>
            </a:r>
            <a:endParaRPr lang="zh-CN" altLang="en-US" sz="2800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6779A91-243E-420E-9C75-A7B264D5B9AC}"/>
              </a:ext>
            </a:extLst>
          </p:cNvPr>
          <p:cNvSpPr txBox="1"/>
          <p:nvPr/>
        </p:nvSpPr>
        <p:spPr>
          <a:xfrm>
            <a:off x="8110747" y="5194983"/>
            <a:ext cx="35060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/>
              <a:t>Length Compression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83698766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Length Compression in Attention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4504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3" name="文本框 92">
            <a:extLst>
              <a:ext uri="{FF2B5EF4-FFF2-40B4-BE49-F238E27FC236}">
                <a16:creationId xmlns:a16="http://schemas.microsoft.com/office/drawing/2014/main" id="{0DC85FCC-0B99-4A0F-A93A-98AD04A4B8F5}"/>
              </a:ext>
            </a:extLst>
          </p:cNvPr>
          <p:cNvSpPr txBox="1"/>
          <p:nvPr/>
        </p:nvSpPr>
        <p:spPr>
          <a:xfrm>
            <a:off x="9132799" y="5651956"/>
            <a:ext cx="17749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Publisher: </a:t>
            </a:r>
            <a:r>
              <a:rPr lang="en-US" altLang="zh-CN" dirty="0" err="1"/>
              <a:t>Arxiv</a:t>
            </a:r>
            <a:endParaRPr lang="en-US" altLang="zh-CN" dirty="0"/>
          </a:p>
          <a:p>
            <a:r>
              <a:rPr lang="en-US" altLang="zh-CN" dirty="0"/>
              <a:t>Citation: 81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0DCF455-5E4A-4806-8C5D-0D6A27B7F3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688" y="1369948"/>
            <a:ext cx="10326624" cy="3168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6544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8D5872E7-E494-432F-B7C1-877F281949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6521" y="2705383"/>
            <a:ext cx="6222797" cy="2002266"/>
          </a:xfrm>
          <a:prstGeom prst="rect">
            <a:avLst/>
          </a:prstGeom>
        </p:spPr>
      </p:pic>
      <p:sp>
        <p:nvSpPr>
          <p:cNvPr id="126" name="文本框 125">
            <a:extLst>
              <a:ext uri="{FF2B5EF4-FFF2-40B4-BE49-F238E27FC236}">
                <a16:creationId xmlns:a16="http://schemas.microsoft.com/office/drawing/2014/main" id="{3A272107-A42A-48B1-B7EF-83BEE476B466}"/>
              </a:ext>
            </a:extLst>
          </p:cNvPr>
          <p:cNvSpPr txBox="1"/>
          <p:nvPr/>
        </p:nvSpPr>
        <p:spPr>
          <a:xfrm>
            <a:off x="414623" y="2705383"/>
            <a:ext cx="4793800" cy="1884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特征值呈现长尾分布，说明</a:t>
            </a:r>
            <a:r>
              <a:rPr lang="en-US" altLang="zh-CN" sz="2000" dirty="0"/>
              <a:t>Attention</a:t>
            </a:r>
            <a:r>
              <a:rPr lang="zh-CN" altLang="en-US" sz="2000" dirty="0"/>
              <a:t>矩阵是</a:t>
            </a:r>
            <a:r>
              <a:rPr lang="en-US" altLang="zh-CN" sz="2000" dirty="0"/>
              <a:t>low-rank</a:t>
            </a:r>
            <a:r>
              <a:rPr lang="zh-CN" altLang="en-US" sz="2000" dirty="0"/>
              <a:t>的</a:t>
            </a:r>
            <a:endParaRPr lang="en-US" altLang="zh-CN" sz="2000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对于高层的</a:t>
            </a:r>
            <a:r>
              <a:rPr lang="en-US" altLang="zh-CN" sz="2000" dirty="0"/>
              <a:t>attention</a:t>
            </a:r>
            <a:r>
              <a:rPr lang="zh-CN" altLang="en-US" sz="2000" dirty="0"/>
              <a:t>矩阵，信息更集中在最大的特征值中</a:t>
            </a:r>
            <a:endParaRPr lang="en-US" altLang="zh-CN" sz="200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91E9C52-BED0-4FFB-97FF-6352920099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1696" y="4782326"/>
            <a:ext cx="6427622" cy="1134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726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3B7E3EE8-02D9-4CD8-9C81-B633E4CD81DA}"/>
                  </a:ext>
                </a:extLst>
              </p:cNvPr>
              <p:cNvSpPr txBox="1"/>
              <p:nvPr/>
            </p:nvSpPr>
            <p:spPr>
              <a:xfrm>
                <a:off x="1166284" y="2495862"/>
                <a:ext cx="5159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2000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8</m:t>
                          </m:r>
                        </m:sub>
                      </m:sSub>
                    </m:oMath>
                  </m:oMathPara>
                </a14:m>
                <a:endParaRPr lang="zh-CN" altLang="en-US" sz="2000" dirty="0"/>
              </a:p>
            </p:txBody>
          </p:sp>
        </mc:Choice>
        <mc:Fallback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3B7E3EE8-02D9-4CD8-9C81-B633E4CD81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6284" y="2495862"/>
                <a:ext cx="515910" cy="400110"/>
              </a:xfrm>
              <a:prstGeom prst="rect">
                <a:avLst/>
              </a:prstGeom>
              <a:blipFill>
                <a:blip r:embed="rId3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Receptive Field Comparison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98EB13DA-41FA-4A26-A1AE-9F8CE25A737F}"/>
                  </a:ext>
                </a:extLst>
              </p:cNvPr>
              <p:cNvSpPr txBox="1"/>
              <p:nvPr/>
            </p:nvSpPr>
            <p:spPr>
              <a:xfrm>
                <a:off x="2001045" y="2053661"/>
                <a:ext cx="50994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2000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CN" altLang="en-US" sz="2000" dirty="0"/>
              </a:p>
            </p:txBody>
          </p:sp>
        </mc:Choice>
        <mc:Fallback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98EB13DA-41FA-4A26-A1AE-9F8CE25A73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1045" y="2053661"/>
                <a:ext cx="509948" cy="400110"/>
              </a:xfrm>
              <a:prstGeom prst="rect">
                <a:avLst/>
              </a:prstGeom>
              <a:blipFill>
                <a:blip r:embed="rId4"/>
                <a:stretch>
                  <a:fillRect b="-15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>
            <a:extLst>
              <a:ext uri="{FF2B5EF4-FFF2-40B4-BE49-F238E27FC236}">
                <a16:creationId xmlns:a16="http://schemas.microsoft.com/office/drawing/2014/main" id="{296442D8-D47F-474F-90AD-F29D95B3F3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7410" y="1948730"/>
            <a:ext cx="3290810" cy="334240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BA50D406-93F7-4D1F-83E6-CA424831D93E}"/>
                  </a:ext>
                </a:extLst>
              </p:cNvPr>
              <p:cNvSpPr txBox="1"/>
              <p:nvPr/>
            </p:nvSpPr>
            <p:spPr>
              <a:xfrm>
                <a:off x="2842993" y="2495862"/>
                <a:ext cx="5159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2000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CN" altLang="en-US" sz="2000" dirty="0"/>
              </a:p>
            </p:txBody>
          </p:sp>
        </mc:Choice>
        <mc:Fallback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BA50D406-93F7-4D1F-83E6-CA424831D9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2993" y="2495862"/>
                <a:ext cx="515910" cy="400110"/>
              </a:xfrm>
              <a:prstGeom prst="rect">
                <a:avLst/>
              </a:prstGeom>
              <a:blipFill>
                <a:blip r:embed="rId6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椭圆 6">
            <a:extLst>
              <a:ext uri="{FF2B5EF4-FFF2-40B4-BE49-F238E27FC236}">
                <a16:creationId xmlns:a16="http://schemas.microsoft.com/office/drawing/2014/main" id="{2372C166-D560-4E0B-9DD0-8A1D434AC36D}"/>
              </a:ext>
            </a:extLst>
          </p:cNvPr>
          <p:cNvSpPr/>
          <p:nvPr/>
        </p:nvSpPr>
        <p:spPr>
          <a:xfrm>
            <a:off x="2008232" y="2053661"/>
            <a:ext cx="442660" cy="44220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A4FFEC5E-7BDA-4A65-88DE-4630066C7604}"/>
                  </a:ext>
                </a:extLst>
              </p:cNvPr>
              <p:cNvSpPr txBox="1"/>
              <p:nvPr/>
            </p:nvSpPr>
            <p:spPr>
              <a:xfrm>
                <a:off x="723624" y="3247878"/>
                <a:ext cx="5159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2000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7</m:t>
                          </m:r>
                        </m:sub>
                      </m:sSub>
                    </m:oMath>
                  </m:oMathPara>
                </a14:m>
                <a:endParaRPr lang="zh-CN" altLang="en-US" sz="2000" dirty="0"/>
              </a:p>
            </p:txBody>
          </p:sp>
        </mc:Choice>
        <mc:Fallback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A4FFEC5E-7BDA-4A65-88DE-4630066C76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624" y="3247878"/>
                <a:ext cx="515910" cy="400110"/>
              </a:xfrm>
              <a:prstGeom prst="rect">
                <a:avLst/>
              </a:prstGeom>
              <a:blipFill>
                <a:blip r:embed="rId7"/>
                <a:stretch>
                  <a:fillRect b="-30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椭圆 10">
            <a:extLst>
              <a:ext uri="{FF2B5EF4-FFF2-40B4-BE49-F238E27FC236}">
                <a16:creationId xmlns:a16="http://schemas.microsoft.com/office/drawing/2014/main" id="{419D381A-8BF7-4351-8055-E331EA0C6600}"/>
              </a:ext>
            </a:extLst>
          </p:cNvPr>
          <p:cNvSpPr/>
          <p:nvPr/>
        </p:nvSpPr>
        <p:spPr>
          <a:xfrm>
            <a:off x="2850180" y="2495862"/>
            <a:ext cx="442660" cy="44220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2C694AAD-6AD1-4339-B982-E7E96C2440FE}"/>
              </a:ext>
            </a:extLst>
          </p:cNvPr>
          <p:cNvSpPr/>
          <p:nvPr/>
        </p:nvSpPr>
        <p:spPr>
          <a:xfrm>
            <a:off x="1173471" y="2495862"/>
            <a:ext cx="442660" cy="44220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9B1CEBE4-A48D-44CD-916F-032FF019F150}"/>
                  </a:ext>
                </a:extLst>
              </p:cNvPr>
              <p:cNvSpPr txBox="1"/>
              <p:nvPr/>
            </p:nvSpPr>
            <p:spPr>
              <a:xfrm>
                <a:off x="3368001" y="3247878"/>
                <a:ext cx="5159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2000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CN" altLang="en-US" sz="2000" dirty="0"/>
              </a:p>
            </p:txBody>
          </p:sp>
        </mc:Choice>
        <mc:Fallback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9B1CEBE4-A48D-44CD-916F-032FF019F1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8001" y="3247878"/>
                <a:ext cx="515910" cy="400110"/>
              </a:xfrm>
              <a:prstGeom prst="rect">
                <a:avLst/>
              </a:prstGeom>
              <a:blipFill>
                <a:blip r:embed="rId8"/>
                <a:stretch>
                  <a:fillRect b="-46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椭圆 14">
            <a:extLst>
              <a:ext uri="{FF2B5EF4-FFF2-40B4-BE49-F238E27FC236}">
                <a16:creationId xmlns:a16="http://schemas.microsoft.com/office/drawing/2014/main" id="{91CC08FB-E161-4924-9652-ABE15FEE1B91}"/>
              </a:ext>
            </a:extLst>
          </p:cNvPr>
          <p:cNvSpPr/>
          <p:nvPr/>
        </p:nvSpPr>
        <p:spPr>
          <a:xfrm>
            <a:off x="730811" y="3247878"/>
            <a:ext cx="442660" cy="44220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B74910A5-7E60-4155-B47E-092056369026}"/>
                  </a:ext>
                </a:extLst>
              </p:cNvPr>
              <p:cNvSpPr txBox="1"/>
              <p:nvPr/>
            </p:nvSpPr>
            <p:spPr>
              <a:xfrm>
                <a:off x="1173364" y="4047266"/>
                <a:ext cx="5159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2000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sub>
                      </m:sSub>
                    </m:oMath>
                  </m:oMathPara>
                </a14:m>
                <a:endParaRPr lang="zh-CN" altLang="en-US" sz="2000" dirty="0"/>
              </a:p>
            </p:txBody>
          </p:sp>
        </mc:Choice>
        <mc:Fallback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B74910A5-7E60-4155-B47E-0920563690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3364" y="4047266"/>
                <a:ext cx="515910" cy="400110"/>
              </a:xfrm>
              <a:prstGeom prst="rect">
                <a:avLst/>
              </a:prstGeom>
              <a:blipFill>
                <a:blip r:embed="rId9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椭圆 16">
            <a:extLst>
              <a:ext uri="{FF2B5EF4-FFF2-40B4-BE49-F238E27FC236}">
                <a16:creationId xmlns:a16="http://schemas.microsoft.com/office/drawing/2014/main" id="{92E00B0C-F072-4ACE-AC4E-7C78646CCE35}"/>
              </a:ext>
            </a:extLst>
          </p:cNvPr>
          <p:cNvSpPr/>
          <p:nvPr/>
        </p:nvSpPr>
        <p:spPr>
          <a:xfrm>
            <a:off x="3375188" y="3247878"/>
            <a:ext cx="442660" cy="44220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9D72DD08-0EFA-468A-975D-AD1ADDFDD9DC}"/>
                  </a:ext>
                </a:extLst>
              </p:cNvPr>
              <p:cNvSpPr txBox="1"/>
              <p:nvPr/>
            </p:nvSpPr>
            <p:spPr>
              <a:xfrm>
                <a:off x="2842993" y="4052755"/>
                <a:ext cx="5159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2000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zh-CN" altLang="en-US" sz="2000" dirty="0"/>
              </a:p>
            </p:txBody>
          </p:sp>
        </mc:Choice>
        <mc:Fallback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9D72DD08-0EFA-468A-975D-AD1ADDFDD9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2993" y="4052755"/>
                <a:ext cx="515910" cy="400110"/>
              </a:xfrm>
              <a:prstGeom prst="rect">
                <a:avLst/>
              </a:prstGeom>
              <a:blipFill>
                <a:blip r:embed="rId10"/>
                <a:stretch>
                  <a:fillRect b="-30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椭圆 18">
            <a:extLst>
              <a:ext uri="{FF2B5EF4-FFF2-40B4-BE49-F238E27FC236}">
                <a16:creationId xmlns:a16="http://schemas.microsoft.com/office/drawing/2014/main" id="{D9E3847A-3A71-4D8E-A116-9DB7BC0DB5DE}"/>
              </a:ext>
            </a:extLst>
          </p:cNvPr>
          <p:cNvSpPr/>
          <p:nvPr/>
        </p:nvSpPr>
        <p:spPr>
          <a:xfrm>
            <a:off x="1180551" y="4047266"/>
            <a:ext cx="442660" cy="44220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DA57BDC7-72FB-4012-A953-0B60347522DF}"/>
                  </a:ext>
                </a:extLst>
              </p:cNvPr>
              <p:cNvSpPr txBox="1"/>
              <p:nvPr/>
            </p:nvSpPr>
            <p:spPr>
              <a:xfrm>
                <a:off x="1993858" y="4507051"/>
                <a:ext cx="5159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2000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</m:sSub>
                    </m:oMath>
                  </m:oMathPara>
                </a14:m>
                <a:endParaRPr lang="zh-CN" altLang="en-US" sz="2000" dirty="0"/>
              </a:p>
            </p:txBody>
          </p:sp>
        </mc:Choice>
        <mc:Fallback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DA57BDC7-72FB-4012-A953-0B60347522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3858" y="4507051"/>
                <a:ext cx="515910" cy="400110"/>
              </a:xfrm>
              <a:prstGeom prst="rect">
                <a:avLst/>
              </a:prstGeom>
              <a:blipFill>
                <a:blip r:embed="rId11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椭圆 20">
            <a:extLst>
              <a:ext uri="{FF2B5EF4-FFF2-40B4-BE49-F238E27FC236}">
                <a16:creationId xmlns:a16="http://schemas.microsoft.com/office/drawing/2014/main" id="{1FFBD410-0F57-4B26-936A-139737F9AA76}"/>
              </a:ext>
            </a:extLst>
          </p:cNvPr>
          <p:cNvSpPr/>
          <p:nvPr/>
        </p:nvSpPr>
        <p:spPr>
          <a:xfrm>
            <a:off x="2850180" y="4052755"/>
            <a:ext cx="442660" cy="44220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CD5C3639-EFF5-4BDC-8C78-413F04046391}"/>
              </a:ext>
            </a:extLst>
          </p:cNvPr>
          <p:cNvSpPr/>
          <p:nvPr/>
        </p:nvSpPr>
        <p:spPr>
          <a:xfrm>
            <a:off x="2001045" y="4507051"/>
            <a:ext cx="442660" cy="44220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17FE4826-98EF-45F0-AD47-0CA5911CB280}"/>
              </a:ext>
            </a:extLst>
          </p:cNvPr>
          <p:cNvCxnSpPr>
            <a:cxnSpLocks/>
            <a:stCxn id="13" idx="3"/>
            <a:endCxn id="15" idx="0"/>
          </p:cNvCxnSpPr>
          <p:nvPr/>
        </p:nvCxnSpPr>
        <p:spPr>
          <a:xfrm flipH="1">
            <a:off x="952141" y="2873304"/>
            <a:ext cx="286156" cy="37457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98BD88E5-DFC2-4EBF-A163-2E06B56725B4}"/>
              </a:ext>
            </a:extLst>
          </p:cNvPr>
          <p:cNvCxnSpPr>
            <a:cxnSpLocks/>
            <a:stCxn id="15" idx="4"/>
            <a:endCxn id="19" idx="1"/>
          </p:cNvCxnSpPr>
          <p:nvPr/>
        </p:nvCxnSpPr>
        <p:spPr>
          <a:xfrm>
            <a:off x="952141" y="3690079"/>
            <a:ext cx="293236" cy="421946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5D6659EB-AAEF-4FD2-A6DD-19F446B2BE1E}"/>
              </a:ext>
            </a:extLst>
          </p:cNvPr>
          <p:cNvCxnSpPr>
            <a:cxnSpLocks/>
            <a:stCxn id="19" idx="5"/>
            <a:endCxn id="23" idx="2"/>
          </p:cNvCxnSpPr>
          <p:nvPr/>
        </p:nvCxnSpPr>
        <p:spPr>
          <a:xfrm>
            <a:off x="1558385" y="4424708"/>
            <a:ext cx="442660" cy="30344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8C3993AE-B8D3-461B-B81D-1CA19B011D49}"/>
              </a:ext>
            </a:extLst>
          </p:cNvPr>
          <p:cNvCxnSpPr>
            <a:cxnSpLocks/>
            <a:stCxn id="23" idx="6"/>
            <a:endCxn id="21" idx="3"/>
          </p:cNvCxnSpPr>
          <p:nvPr/>
        </p:nvCxnSpPr>
        <p:spPr>
          <a:xfrm flipV="1">
            <a:off x="2443705" y="4430197"/>
            <a:ext cx="471301" cy="297955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8C3993AE-B8D3-461B-B81D-1CA19B011D49}"/>
              </a:ext>
            </a:extLst>
          </p:cNvPr>
          <p:cNvCxnSpPr>
            <a:cxnSpLocks/>
            <a:stCxn id="21" idx="7"/>
            <a:endCxn id="17" idx="3"/>
          </p:cNvCxnSpPr>
          <p:nvPr/>
        </p:nvCxnSpPr>
        <p:spPr>
          <a:xfrm flipV="1">
            <a:off x="3228014" y="3625320"/>
            <a:ext cx="212000" cy="49219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C3993AE-B8D3-461B-B81D-1CA19B011D49}"/>
              </a:ext>
            </a:extLst>
          </p:cNvPr>
          <p:cNvCxnSpPr>
            <a:cxnSpLocks/>
            <a:stCxn id="17" idx="1"/>
            <a:endCxn id="11" idx="5"/>
          </p:cNvCxnSpPr>
          <p:nvPr/>
        </p:nvCxnSpPr>
        <p:spPr>
          <a:xfrm flipH="1" flipV="1">
            <a:off x="3228014" y="2873304"/>
            <a:ext cx="212000" cy="439333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8C3993AE-B8D3-461B-B81D-1CA19B011D49}"/>
              </a:ext>
            </a:extLst>
          </p:cNvPr>
          <p:cNvCxnSpPr>
            <a:cxnSpLocks/>
            <a:stCxn id="7" idx="6"/>
            <a:endCxn id="11" idx="1"/>
          </p:cNvCxnSpPr>
          <p:nvPr/>
        </p:nvCxnSpPr>
        <p:spPr>
          <a:xfrm>
            <a:off x="2450892" y="2274762"/>
            <a:ext cx="464114" cy="285859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5" name="文本框 64">
                <a:extLst>
                  <a:ext uri="{FF2B5EF4-FFF2-40B4-BE49-F238E27FC236}">
                    <a16:creationId xmlns:a16="http://schemas.microsoft.com/office/drawing/2014/main" id="{33029788-CAD2-490B-8243-131160339272}"/>
                  </a:ext>
                </a:extLst>
              </p:cNvPr>
              <p:cNvSpPr txBox="1"/>
              <p:nvPr/>
            </p:nvSpPr>
            <p:spPr>
              <a:xfrm>
                <a:off x="4787669" y="2560621"/>
                <a:ext cx="5159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2000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8</m:t>
                          </m:r>
                        </m:sub>
                      </m:sSub>
                    </m:oMath>
                  </m:oMathPara>
                </a14:m>
                <a:endParaRPr lang="zh-CN" altLang="en-US" sz="2000" dirty="0"/>
              </a:p>
            </p:txBody>
          </p:sp>
        </mc:Choice>
        <mc:Fallback>
          <p:sp>
            <p:nvSpPr>
              <p:cNvPr id="65" name="文本框 64">
                <a:extLst>
                  <a:ext uri="{FF2B5EF4-FFF2-40B4-BE49-F238E27FC236}">
                    <a16:creationId xmlns:a16="http://schemas.microsoft.com/office/drawing/2014/main" id="{33029788-CAD2-490B-8243-1311603392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7669" y="2560621"/>
                <a:ext cx="515910" cy="400110"/>
              </a:xfrm>
              <a:prstGeom prst="rect">
                <a:avLst/>
              </a:prstGeom>
              <a:blipFill>
                <a:blip r:embed="rId12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6" name="文本框 65">
                <a:extLst>
                  <a:ext uri="{FF2B5EF4-FFF2-40B4-BE49-F238E27FC236}">
                    <a16:creationId xmlns:a16="http://schemas.microsoft.com/office/drawing/2014/main" id="{B8CFBE69-142C-4B74-A3B8-84A44AC61901}"/>
                  </a:ext>
                </a:extLst>
              </p:cNvPr>
              <p:cNvSpPr txBox="1"/>
              <p:nvPr/>
            </p:nvSpPr>
            <p:spPr>
              <a:xfrm>
                <a:off x="5622430" y="2118420"/>
                <a:ext cx="50994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2000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CN" altLang="en-US" sz="2000" dirty="0"/>
              </a:p>
            </p:txBody>
          </p:sp>
        </mc:Choice>
        <mc:Fallback>
          <p:sp>
            <p:nvSpPr>
              <p:cNvPr id="66" name="文本框 65">
                <a:extLst>
                  <a:ext uri="{FF2B5EF4-FFF2-40B4-BE49-F238E27FC236}">
                    <a16:creationId xmlns:a16="http://schemas.microsoft.com/office/drawing/2014/main" id="{B8CFBE69-142C-4B74-A3B8-84A44AC619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22430" y="2118420"/>
                <a:ext cx="509948" cy="400110"/>
              </a:xfrm>
              <a:prstGeom prst="rect">
                <a:avLst/>
              </a:prstGeom>
              <a:blipFill>
                <a:blip r:embed="rId13"/>
                <a:stretch>
                  <a:fillRect b="-30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7" name="文本框 66">
                <a:extLst>
                  <a:ext uri="{FF2B5EF4-FFF2-40B4-BE49-F238E27FC236}">
                    <a16:creationId xmlns:a16="http://schemas.microsoft.com/office/drawing/2014/main" id="{F6A06B91-810D-426E-BF8D-2EAA1F5393FC}"/>
                  </a:ext>
                </a:extLst>
              </p:cNvPr>
              <p:cNvSpPr txBox="1"/>
              <p:nvPr/>
            </p:nvSpPr>
            <p:spPr>
              <a:xfrm>
                <a:off x="6464378" y="2560621"/>
                <a:ext cx="5159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2000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CN" altLang="en-US" sz="2000" dirty="0"/>
              </a:p>
            </p:txBody>
          </p:sp>
        </mc:Choice>
        <mc:Fallback>
          <p:sp>
            <p:nvSpPr>
              <p:cNvPr id="67" name="文本框 66">
                <a:extLst>
                  <a:ext uri="{FF2B5EF4-FFF2-40B4-BE49-F238E27FC236}">
                    <a16:creationId xmlns:a16="http://schemas.microsoft.com/office/drawing/2014/main" id="{F6A06B91-810D-426E-BF8D-2EAA1F5393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4378" y="2560621"/>
                <a:ext cx="515910" cy="400110"/>
              </a:xfrm>
              <a:prstGeom prst="rect">
                <a:avLst/>
              </a:prstGeom>
              <a:blipFill>
                <a:blip r:embed="rId14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8" name="椭圆 67">
            <a:extLst>
              <a:ext uri="{FF2B5EF4-FFF2-40B4-BE49-F238E27FC236}">
                <a16:creationId xmlns:a16="http://schemas.microsoft.com/office/drawing/2014/main" id="{425C31A1-53DA-4805-99FC-949674D13A89}"/>
              </a:ext>
            </a:extLst>
          </p:cNvPr>
          <p:cNvSpPr/>
          <p:nvPr/>
        </p:nvSpPr>
        <p:spPr>
          <a:xfrm>
            <a:off x="5629617" y="2118420"/>
            <a:ext cx="442660" cy="44220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023017EB-3100-40AC-B3BA-D14D7FD64BCF}"/>
                  </a:ext>
                </a:extLst>
              </p:cNvPr>
              <p:cNvSpPr txBox="1"/>
              <p:nvPr/>
            </p:nvSpPr>
            <p:spPr>
              <a:xfrm>
                <a:off x="4345009" y="3312637"/>
                <a:ext cx="5159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2000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7</m:t>
                          </m:r>
                        </m:sub>
                      </m:sSub>
                    </m:oMath>
                  </m:oMathPara>
                </a14:m>
                <a:endParaRPr lang="zh-CN" altLang="en-US" sz="2000" dirty="0"/>
              </a:p>
            </p:txBody>
          </p:sp>
        </mc:Choice>
        <mc:Fallback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023017EB-3100-40AC-B3BA-D14D7FD64B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45009" y="3312637"/>
                <a:ext cx="515910" cy="400110"/>
              </a:xfrm>
              <a:prstGeom prst="rect">
                <a:avLst/>
              </a:prstGeom>
              <a:blipFill>
                <a:blip r:embed="rId15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0" name="椭圆 69">
            <a:extLst>
              <a:ext uri="{FF2B5EF4-FFF2-40B4-BE49-F238E27FC236}">
                <a16:creationId xmlns:a16="http://schemas.microsoft.com/office/drawing/2014/main" id="{BA792F71-23CB-49A5-A136-0FB46DE4A0A7}"/>
              </a:ext>
            </a:extLst>
          </p:cNvPr>
          <p:cNvSpPr/>
          <p:nvPr/>
        </p:nvSpPr>
        <p:spPr>
          <a:xfrm>
            <a:off x="6471565" y="2560621"/>
            <a:ext cx="442660" cy="44220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>
            <a:extLst>
              <a:ext uri="{FF2B5EF4-FFF2-40B4-BE49-F238E27FC236}">
                <a16:creationId xmlns:a16="http://schemas.microsoft.com/office/drawing/2014/main" id="{181C9D4B-E401-4CC3-9EDE-46FB14FB9794}"/>
              </a:ext>
            </a:extLst>
          </p:cNvPr>
          <p:cNvSpPr/>
          <p:nvPr/>
        </p:nvSpPr>
        <p:spPr>
          <a:xfrm>
            <a:off x="4794856" y="2560621"/>
            <a:ext cx="442660" cy="44220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2" name="文本框 71">
                <a:extLst>
                  <a:ext uri="{FF2B5EF4-FFF2-40B4-BE49-F238E27FC236}">
                    <a16:creationId xmlns:a16="http://schemas.microsoft.com/office/drawing/2014/main" id="{2304723D-E469-4F2D-978A-A4457331C197}"/>
                  </a:ext>
                </a:extLst>
              </p:cNvPr>
              <p:cNvSpPr txBox="1"/>
              <p:nvPr/>
            </p:nvSpPr>
            <p:spPr>
              <a:xfrm>
                <a:off x="6989386" y="3312637"/>
                <a:ext cx="5159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2000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CN" altLang="en-US" sz="2000" dirty="0"/>
              </a:p>
            </p:txBody>
          </p:sp>
        </mc:Choice>
        <mc:Fallback>
          <p:sp>
            <p:nvSpPr>
              <p:cNvPr id="72" name="文本框 71">
                <a:extLst>
                  <a:ext uri="{FF2B5EF4-FFF2-40B4-BE49-F238E27FC236}">
                    <a16:creationId xmlns:a16="http://schemas.microsoft.com/office/drawing/2014/main" id="{2304723D-E469-4F2D-978A-A4457331C1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89386" y="3312637"/>
                <a:ext cx="515910" cy="400110"/>
              </a:xfrm>
              <a:prstGeom prst="rect">
                <a:avLst/>
              </a:prstGeom>
              <a:blipFill>
                <a:blip r:embed="rId16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3" name="椭圆 72">
            <a:extLst>
              <a:ext uri="{FF2B5EF4-FFF2-40B4-BE49-F238E27FC236}">
                <a16:creationId xmlns:a16="http://schemas.microsoft.com/office/drawing/2014/main" id="{4FDC300D-C8BD-4B06-9516-97947172497E}"/>
              </a:ext>
            </a:extLst>
          </p:cNvPr>
          <p:cNvSpPr/>
          <p:nvPr/>
        </p:nvSpPr>
        <p:spPr>
          <a:xfrm>
            <a:off x="4352196" y="3312637"/>
            <a:ext cx="442660" cy="44220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4" name="文本框 73">
                <a:extLst>
                  <a:ext uri="{FF2B5EF4-FFF2-40B4-BE49-F238E27FC236}">
                    <a16:creationId xmlns:a16="http://schemas.microsoft.com/office/drawing/2014/main" id="{DF35002F-DC0A-4984-B28F-9E46C548BF9C}"/>
                  </a:ext>
                </a:extLst>
              </p:cNvPr>
              <p:cNvSpPr txBox="1"/>
              <p:nvPr/>
            </p:nvSpPr>
            <p:spPr>
              <a:xfrm>
                <a:off x="4794749" y="4112025"/>
                <a:ext cx="5159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2000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sub>
                      </m:sSub>
                    </m:oMath>
                  </m:oMathPara>
                </a14:m>
                <a:endParaRPr lang="zh-CN" altLang="en-US" sz="2000" dirty="0"/>
              </a:p>
            </p:txBody>
          </p:sp>
        </mc:Choice>
        <mc:Fallback>
          <p:sp>
            <p:nvSpPr>
              <p:cNvPr id="74" name="文本框 73">
                <a:extLst>
                  <a:ext uri="{FF2B5EF4-FFF2-40B4-BE49-F238E27FC236}">
                    <a16:creationId xmlns:a16="http://schemas.microsoft.com/office/drawing/2014/main" id="{DF35002F-DC0A-4984-B28F-9E46C548BF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4749" y="4112025"/>
                <a:ext cx="515910" cy="400110"/>
              </a:xfrm>
              <a:prstGeom prst="rect">
                <a:avLst/>
              </a:prstGeom>
              <a:blipFill>
                <a:blip r:embed="rId17"/>
                <a:stretch>
                  <a:fillRect b="-46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5" name="椭圆 74">
            <a:extLst>
              <a:ext uri="{FF2B5EF4-FFF2-40B4-BE49-F238E27FC236}">
                <a16:creationId xmlns:a16="http://schemas.microsoft.com/office/drawing/2014/main" id="{E6759823-47FD-402C-B40E-75C7A70EB8BB}"/>
              </a:ext>
            </a:extLst>
          </p:cNvPr>
          <p:cNvSpPr/>
          <p:nvPr/>
        </p:nvSpPr>
        <p:spPr>
          <a:xfrm>
            <a:off x="6996573" y="3312637"/>
            <a:ext cx="442660" cy="44220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6" name="文本框 75">
                <a:extLst>
                  <a:ext uri="{FF2B5EF4-FFF2-40B4-BE49-F238E27FC236}">
                    <a16:creationId xmlns:a16="http://schemas.microsoft.com/office/drawing/2014/main" id="{BC22A50D-63CB-4505-9170-F8A3E63859AE}"/>
                  </a:ext>
                </a:extLst>
              </p:cNvPr>
              <p:cNvSpPr txBox="1"/>
              <p:nvPr/>
            </p:nvSpPr>
            <p:spPr>
              <a:xfrm>
                <a:off x="6464378" y="4117514"/>
                <a:ext cx="5159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2000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zh-CN" altLang="en-US" sz="2000" dirty="0"/>
              </a:p>
            </p:txBody>
          </p:sp>
        </mc:Choice>
        <mc:Fallback>
          <p:sp>
            <p:nvSpPr>
              <p:cNvPr id="76" name="文本框 75">
                <a:extLst>
                  <a:ext uri="{FF2B5EF4-FFF2-40B4-BE49-F238E27FC236}">
                    <a16:creationId xmlns:a16="http://schemas.microsoft.com/office/drawing/2014/main" id="{BC22A50D-63CB-4505-9170-F8A3E63859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4378" y="4117514"/>
                <a:ext cx="515910" cy="400110"/>
              </a:xfrm>
              <a:prstGeom prst="rect">
                <a:avLst/>
              </a:prstGeom>
              <a:blipFill>
                <a:blip r:embed="rId18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7" name="椭圆 76">
            <a:extLst>
              <a:ext uri="{FF2B5EF4-FFF2-40B4-BE49-F238E27FC236}">
                <a16:creationId xmlns:a16="http://schemas.microsoft.com/office/drawing/2014/main" id="{922BBE9E-0AF2-4DAC-B4AB-03BA936C6ACC}"/>
              </a:ext>
            </a:extLst>
          </p:cNvPr>
          <p:cNvSpPr/>
          <p:nvPr/>
        </p:nvSpPr>
        <p:spPr>
          <a:xfrm>
            <a:off x="4801936" y="4112025"/>
            <a:ext cx="442660" cy="44220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8" name="文本框 77">
                <a:extLst>
                  <a:ext uri="{FF2B5EF4-FFF2-40B4-BE49-F238E27FC236}">
                    <a16:creationId xmlns:a16="http://schemas.microsoft.com/office/drawing/2014/main" id="{E38A3FCC-1683-427F-BACE-B240910EC20D}"/>
                  </a:ext>
                </a:extLst>
              </p:cNvPr>
              <p:cNvSpPr txBox="1"/>
              <p:nvPr/>
            </p:nvSpPr>
            <p:spPr>
              <a:xfrm>
                <a:off x="5615243" y="4571810"/>
                <a:ext cx="5159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2000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</m:sSub>
                    </m:oMath>
                  </m:oMathPara>
                </a14:m>
                <a:endParaRPr lang="zh-CN" altLang="en-US" sz="2000" dirty="0"/>
              </a:p>
            </p:txBody>
          </p:sp>
        </mc:Choice>
        <mc:Fallback>
          <p:sp>
            <p:nvSpPr>
              <p:cNvPr id="78" name="文本框 77">
                <a:extLst>
                  <a:ext uri="{FF2B5EF4-FFF2-40B4-BE49-F238E27FC236}">
                    <a16:creationId xmlns:a16="http://schemas.microsoft.com/office/drawing/2014/main" id="{E38A3FCC-1683-427F-BACE-B240910EC2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5243" y="4571810"/>
                <a:ext cx="515910" cy="400110"/>
              </a:xfrm>
              <a:prstGeom prst="rect">
                <a:avLst/>
              </a:prstGeom>
              <a:blipFill>
                <a:blip r:embed="rId19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9" name="椭圆 78">
            <a:extLst>
              <a:ext uri="{FF2B5EF4-FFF2-40B4-BE49-F238E27FC236}">
                <a16:creationId xmlns:a16="http://schemas.microsoft.com/office/drawing/2014/main" id="{F2EA453C-F46C-421B-83C1-39A5E6BB083C}"/>
              </a:ext>
            </a:extLst>
          </p:cNvPr>
          <p:cNvSpPr/>
          <p:nvPr/>
        </p:nvSpPr>
        <p:spPr>
          <a:xfrm>
            <a:off x="6471565" y="4117514"/>
            <a:ext cx="442660" cy="44220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椭圆 79">
            <a:extLst>
              <a:ext uri="{FF2B5EF4-FFF2-40B4-BE49-F238E27FC236}">
                <a16:creationId xmlns:a16="http://schemas.microsoft.com/office/drawing/2014/main" id="{5C3E4605-170D-432C-A7A9-3514F9516796}"/>
              </a:ext>
            </a:extLst>
          </p:cNvPr>
          <p:cNvSpPr/>
          <p:nvPr/>
        </p:nvSpPr>
        <p:spPr>
          <a:xfrm>
            <a:off x="5622430" y="4571810"/>
            <a:ext cx="442660" cy="44220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45E43D9A-1B52-497E-AD6F-18BBFE36B2F0}"/>
              </a:ext>
            </a:extLst>
          </p:cNvPr>
          <p:cNvCxnSpPr>
            <a:cxnSpLocks/>
            <a:stCxn id="71" idx="3"/>
            <a:endCxn id="73" idx="0"/>
          </p:cNvCxnSpPr>
          <p:nvPr/>
        </p:nvCxnSpPr>
        <p:spPr>
          <a:xfrm flipH="1">
            <a:off x="4573526" y="2938063"/>
            <a:ext cx="286156" cy="37457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直接连接符 82">
            <a:extLst>
              <a:ext uri="{FF2B5EF4-FFF2-40B4-BE49-F238E27FC236}">
                <a16:creationId xmlns:a16="http://schemas.microsoft.com/office/drawing/2014/main" id="{6C659171-556D-4AEF-B403-F3291F92D47C}"/>
              </a:ext>
            </a:extLst>
          </p:cNvPr>
          <p:cNvCxnSpPr>
            <a:cxnSpLocks/>
            <a:stCxn id="73" idx="4"/>
            <a:endCxn id="77" idx="1"/>
          </p:cNvCxnSpPr>
          <p:nvPr/>
        </p:nvCxnSpPr>
        <p:spPr>
          <a:xfrm>
            <a:off x="4573526" y="3754838"/>
            <a:ext cx="293236" cy="421946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直接连接符 83">
            <a:extLst>
              <a:ext uri="{FF2B5EF4-FFF2-40B4-BE49-F238E27FC236}">
                <a16:creationId xmlns:a16="http://schemas.microsoft.com/office/drawing/2014/main" id="{7593AA1E-07D6-42AD-BF93-B07D6B9A88D1}"/>
              </a:ext>
            </a:extLst>
          </p:cNvPr>
          <p:cNvCxnSpPr>
            <a:cxnSpLocks/>
            <a:stCxn id="77" idx="5"/>
            <a:endCxn id="80" idx="2"/>
          </p:cNvCxnSpPr>
          <p:nvPr/>
        </p:nvCxnSpPr>
        <p:spPr>
          <a:xfrm>
            <a:off x="5179770" y="4489467"/>
            <a:ext cx="442660" cy="30344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直接连接符 84">
            <a:extLst>
              <a:ext uri="{FF2B5EF4-FFF2-40B4-BE49-F238E27FC236}">
                <a16:creationId xmlns:a16="http://schemas.microsoft.com/office/drawing/2014/main" id="{2C518E5A-8BDA-4288-8400-8DF84B3134F1}"/>
              </a:ext>
            </a:extLst>
          </p:cNvPr>
          <p:cNvCxnSpPr>
            <a:cxnSpLocks/>
            <a:stCxn id="80" idx="6"/>
            <a:endCxn id="79" idx="3"/>
          </p:cNvCxnSpPr>
          <p:nvPr/>
        </p:nvCxnSpPr>
        <p:spPr>
          <a:xfrm flipV="1">
            <a:off x="6065090" y="4494956"/>
            <a:ext cx="471301" cy="297955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45E7C08A-27E0-4F9C-869C-498D2FC967AA}"/>
              </a:ext>
            </a:extLst>
          </p:cNvPr>
          <p:cNvCxnSpPr>
            <a:cxnSpLocks/>
            <a:stCxn id="79" idx="7"/>
            <a:endCxn id="75" idx="3"/>
          </p:cNvCxnSpPr>
          <p:nvPr/>
        </p:nvCxnSpPr>
        <p:spPr>
          <a:xfrm flipV="1">
            <a:off x="6849399" y="3690079"/>
            <a:ext cx="212000" cy="49219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直接连接符 86">
            <a:extLst>
              <a:ext uri="{FF2B5EF4-FFF2-40B4-BE49-F238E27FC236}">
                <a16:creationId xmlns:a16="http://schemas.microsoft.com/office/drawing/2014/main" id="{B96F4080-224D-4ABA-A3D1-152B3E9B8906}"/>
              </a:ext>
            </a:extLst>
          </p:cNvPr>
          <p:cNvCxnSpPr>
            <a:cxnSpLocks/>
            <a:stCxn id="75" idx="1"/>
            <a:endCxn id="70" idx="5"/>
          </p:cNvCxnSpPr>
          <p:nvPr/>
        </p:nvCxnSpPr>
        <p:spPr>
          <a:xfrm flipH="1" flipV="1">
            <a:off x="6849399" y="2938063"/>
            <a:ext cx="212000" cy="439333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直接连接符 87">
            <a:extLst>
              <a:ext uri="{FF2B5EF4-FFF2-40B4-BE49-F238E27FC236}">
                <a16:creationId xmlns:a16="http://schemas.microsoft.com/office/drawing/2014/main" id="{EC921E52-8EC1-4333-8CE3-FD7432AE564E}"/>
              </a:ext>
            </a:extLst>
          </p:cNvPr>
          <p:cNvCxnSpPr>
            <a:cxnSpLocks/>
            <a:stCxn id="68" idx="6"/>
            <a:endCxn id="70" idx="1"/>
          </p:cNvCxnSpPr>
          <p:nvPr/>
        </p:nvCxnSpPr>
        <p:spPr>
          <a:xfrm>
            <a:off x="6072277" y="2339521"/>
            <a:ext cx="464114" cy="285859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直接连接符 88">
            <a:extLst>
              <a:ext uri="{FF2B5EF4-FFF2-40B4-BE49-F238E27FC236}">
                <a16:creationId xmlns:a16="http://schemas.microsoft.com/office/drawing/2014/main" id="{27616D4A-F482-4DC2-B962-AE0CBE286E9B}"/>
              </a:ext>
            </a:extLst>
          </p:cNvPr>
          <p:cNvCxnSpPr>
            <a:cxnSpLocks/>
            <a:stCxn id="79" idx="0"/>
            <a:endCxn id="70" idx="4"/>
          </p:cNvCxnSpPr>
          <p:nvPr/>
        </p:nvCxnSpPr>
        <p:spPr>
          <a:xfrm flipV="1">
            <a:off x="6692895" y="3002822"/>
            <a:ext cx="0" cy="1114692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直接连接符 92">
            <a:extLst>
              <a:ext uri="{FF2B5EF4-FFF2-40B4-BE49-F238E27FC236}">
                <a16:creationId xmlns:a16="http://schemas.microsoft.com/office/drawing/2014/main" id="{F5188CBC-EFB0-4158-9192-EFC67813E1BB}"/>
              </a:ext>
            </a:extLst>
          </p:cNvPr>
          <p:cNvCxnSpPr>
            <a:cxnSpLocks/>
            <a:stCxn id="80" idx="7"/>
            <a:endCxn id="75" idx="3"/>
          </p:cNvCxnSpPr>
          <p:nvPr/>
        </p:nvCxnSpPr>
        <p:spPr>
          <a:xfrm flipV="1">
            <a:off x="6000264" y="3690079"/>
            <a:ext cx="1061135" cy="94649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直接连接符 95">
            <a:extLst>
              <a:ext uri="{FF2B5EF4-FFF2-40B4-BE49-F238E27FC236}">
                <a16:creationId xmlns:a16="http://schemas.microsoft.com/office/drawing/2014/main" id="{3CAAFD34-66A4-4E32-AEA7-D101252CEA02}"/>
              </a:ext>
            </a:extLst>
          </p:cNvPr>
          <p:cNvCxnSpPr>
            <a:cxnSpLocks/>
            <a:stCxn id="77" idx="6"/>
            <a:endCxn id="79" idx="2"/>
          </p:cNvCxnSpPr>
          <p:nvPr/>
        </p:nvCxnSpPr>
        <p:spPr>
          <a:xfrm>
            <a:off x="5244596" y="4333126"/>
            <a:ext cx="1226969" cy="5489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9" name="直接连接符 98">
            <a:extLst>
              <a:ext uri="{FF2B5EF4-FFF2-40B4-BE49-F238E27FC236}">
                <a16:creationId xmlns:a16="http://schemas.microsoft.com/office/drawing/2014/main" id="{BD7950E7-659F-4517-89EB-CAA3757152AA}"/>
              </a:ext>
            </a:extLst>
          </p:cNvPr>
          <p:cNvCxnSpPr>
            <a:cxnSpLocks/>
            <a:stCxn id="73" idx="5"/>
            <a:endCxn id="80" idx="1"/>
          </p:cNvCxnSpPr>
          <p:nvPr/>
        </p:nvCxnSpPr>
        <p:spPr>
          <a:xfrm>
            <a:off x="4730030" y="3690079"/>
            <a:ext cx="957226" cy="94649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" name="直接连接符 104">
            <a:extLst>
              <a:ext uri="{FF2B5EF4-FFF2-40B4-BE49-F238E27FC236}">
                <a16:creationId xmlns:a16="http://schemas.microsoft.com/office/drawing/2014/main" id="{6B4D9AB6-10AC-4063-B43D-716F9C289A83}"/>
              </a:ext>
            </a:extLst>
          </p:cNvPr>
          <p:cNvCxnSpPr>
            <a:cxnSpLocks/>
            <a:stCxn id="75" idx="1"/>
            <a:endCxn id="68" idx="5"/>
          </p:cNvCxnSpPr>
          <p:nvPr/>
        </p:nvCxnSpPr>
        <p:spPr>
          <a:xfrm flipH="1" flipV="1">
            <a:off x="6007451" y="2495862"/>
            <a:ext cx="1053948" cy="88153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直接连接符 109">
            <a:extLst>
              <a:ext uri="{FF2B5EF4-FFF2-40B4-BE49-F238E27FC236}">
                <a16:creationId xmlns:a16="http://schemas.microsoft.com/office/drawing/2014/main" id="{6B298334-B202-4CDD-85DB-8F6F7B4099BB}"/>
              </a:ext>
            </a:extLst>
          </p:cNvPr>
          <p:cNvCxnSpPr>
            <a:cxnSpLocks/>
            <a:stCxn id="77" idx="0"/>
            <a:endCxn id="71" idx="4"/>
          </p:cNvCxnSpPr>
          <p:nvPr/>
        </p:nvCxnSpPr>
        <p:spPr>
          <a:xfrm flipH="1" flipV="1">
            <a:off x="5016186" y="3002822"/>
            <a:ext cx="7080" cy="1109203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5" name="文本框 114">
            <a:extLst>
              <a:ext uri="{FF2B5EF4-FFF2-40B4-BE49-F238E27FC236}">
                <a16:creationId xmlns:a16="http://schemas.microsoft.com/office/drawing/2014/main" id="{EB07BD34-27AF-461F-BBCD-4E2D5A2E12F6}"/>
              </a:ext>
            </a:extLst>
          </p:cNvPr>
          <p:cNvSpPr txBox="1"/>
          <p:nvPr/>
        </p:nvSpPr>
        <p:spPr>
          <a:xfrm>
            <a:off x="1747699" y="5823679"/>
            <a:ext cx="9637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RNN</a:t>
            </a:r>
            <a:endParaRPr lang="zh-CN" altLang="en-US" sz="2800" dirty="0"/>
          </a:p>
        </p:txBody>
      </p:sp>
      <p:sp>
        <p:nvSpPr>
          <p:cNvPr id="116" name="文本框 115">
            <a:extLst>
              <a:ext uri="{FF2B5EF4-FFF2-40B4-BE49-F238E27FC236}">
                <a16:creationId xmlns:a16="http://schemas.microsoft.com/office/drawing/2014/main" id="{05429497-20D5-4611-8651-7402D1F6A5F8}"/>
              </a:ext>
            </a:extLst>
          </p:cNvPr>
          <p:cNvSpPr txBox="1"/>
          <p:nvPr/>
        </p:nvSpPr>
        <p:spPr>
          <a:xfrm>
            <a:off x="4566006" y="5454967"/>
            <a:ext cx="255550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/>
              <a:t>CNN</a:t>
            </a:r>
          </a:p>
          <a:p>
            <a:r>
              <a:rPr lang="en-US" altLang="zh-CN" sz="2800" dirty="0"/>
              <a:t>(kernel size=3)</a:t>
            </a:r>
            <a:endParaRPr lang="zh-CN" altLang="en-US" sz="2800" dirty="0"/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F02DB0A5-62D9-4F84-9DA4-CB3317CD24F4}"/>
              </a:ext>
            </a:extLst>
          </p:cNvPr>
          <p:cNvSpPr txBox="1"/>
          <p:nvPr/>
        </p:nvSpPr>
        <p:spPr>
          <a:xfrm>
            <a:off x="8250897" y="5670410"/>
            <a:ext cx="2303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Self-attention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07696648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Factorized Attention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027EE752-A526-4868-9856-BD099C665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9752" y="1182014"/>
            <a:ext cx="2703133" cy="349712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33B3171-59A6-4072-9C90-BF138527C7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0338" y="4897283"/>
            <a:ext cx="3614120" cy="148971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8BAA6FE-5EFA-42DE-BDC1-30F1F008A64B}"/>
              </a:ext>
            </a:extLst>
          </p:cNvPr>
          <p:cNvSpPr txBox="1"/>
          <p:nvPr/>
        </p:nvSpPr>
        <p:spPr>
          <a:xfrm>
            <a:off x="509720" y="2486947"/>
            <a:ext cx="5586279" cy="499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/>
              <a:t>做</a:t>
            </a:r>
            <a:r>
              <a:rPr lang="en-US" altLang="zh-CN" sz="2000" dirty="0"/>
              <a:t>attention</a:t>
            </a:r>
            <a:r>
              <a:rPr lang="zh-CN" altLang="en-US" sz="2000" dirty="0"/>
              <a:t>之前，先把</a:t>
            </a:r>
            <a:r>
              <a:rPr lang="en-US" altLang="zh-CN" sz="2000" dirty="0"/>
              <a:t>K, V</a:t>
            </a:r>
            <a:r>
              <a:rPr lang="zh-CN" altLang="en-US" sz="2000" dirty="0"/>
              <a:t>的</a:t>
            </a:r>
            <a:r>
              <a:rPr lang="en-US" altLang="zh-CN" sz="2000" dirty="0"/>
              <a:t>Length</a:t>
            </a:r>
            <a:r>
              <a:rPr lang="zh-CN" altLang="en-US" sz="2000" dirty="0"/>
              <a:t>维度压缩：</a:t>
            </a:r>
            <a:endParaRPr lang="en-US" altLang="zh-CN" sz="2000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9FD336F-C745-44CB-A7DD-EA62C0553D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614" y="3231185"/>
            <a:ext cx="4857848" cy="1586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56799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Factorized Attention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027EE752-A526-4868-9856-BD099C665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9752" y="1182014"/>
            <a:ext cx="2703133" cy="349712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33B3171-59A6-4072-9C90-BF138527C7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0338" y="4897283"/>
            <a:ext cx="3614120" cy="148971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8BAA6FE-5EFA-42DE-BDC1-30F1F008A64B}"/>
              </a:ext>
            </a:extLst>
          </p:cNvPr>
          <p:cNvSpPr txBox="1"/>
          <p:nvPr/>
        </p:nvSpPr>
        <p:spPr>
          <a:xfrm>
            <a:off x="509721" y="2296752"/>
            <a:ext cx="5586279" cy="3269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/>
              <a:t>考虑三种参数共享机制：</a:t>
            </a:r>
            <a:endParaRPr lang="en-US" altLang="zh-CN" sz="2000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Head-wise sharing</a:t>
            </a:r>
            <a:r>
              <a:rPr lang="zh-CN" altLang="en-US" sz="2000" dirty="0"/>
              <a:t>：同一层的所有</a:t>
            </a:r>
            <a:r>
              <a:rPr lang="en-US" altLang="zh-CN" sz="2000" dirty="0"/>
              <a:t>attention head</a:t>
            </a:r>
            <a:r>
              <a:rPr lang="zh-CN" altLang="en-US" sz="2000" dirty="0"/>
              <a:t>共享</a:t>
            </a:r>
            <a:r>
              <a:rPr lang="en-US" altLang="zh-CN" sz="2000" dirty="0"/>
              <a:t>Projection</a:t>
            </a:r>
            <a:r>
              <a:rPr lang="zh-CN" altLang="en-US" sz="2000" dirty="0"/>
              <a:t>（</a:t>
            </a:r>
            <a:r>
              <a:rPr lang="en-US" altLang="zh-CN" sz="2000" dirty="0"/>
              <a:t>E</a:t>
            </a:r>
            <a:r>
              <a:rPr lang="zh-CN" altLang="en-US" sz="2000" dirty="0"/>
              <a:t>，</a:t>
            </a:r>
            <a:r>
              <a:rPr lang="en-US" altLang="zh-CN" sz="2000" dirty="0"/>
              <a:t>F</a:t>
            </a:r>
            <a:r>
              <a:rPr lang="zh-CN" altLang="en-US" sz="2000" dirty="0"/>
              <a:t>）</a:t>
            </a:r>
            <a:endParaRPr lang="en-US" altLang="zh-CN" sz="2000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Key-value sharing</a:t>
            </a:r>
            <a:r>
              <a:rPr lang="zh-CN" altLang="en-US" sz="2000" dirty="0"/>
              <a:t>：在</a:t>
            </a:r>
            <a:r>
              <a:rPr lang="en-US" altLang="zh-CN" sz="2000" dirty="0"/>
              <a:t>head-wise</a:t>
            </a:r>
            <a:r>
              <a:rPr lang="zh-CN" altLang="en-US" sz="2000" dirty="0"/>
              <a:t>基础上，</a:t>
            </a:r>
            <a:r>
              <a:rPr lang="en-US" altLang="zh-CN" sz="2000" dirty="0"/>
              <a:t>E</a:t>
            </a:r>
            <a:r>
              <a:rPr lang="zh-CN" altLang="en-US" sz="2000" dirty="0"/>
              <a:t>和</a:t>
            </a:r>
            <a:r>
              <a:rPr lang="en-US" altLang="zh-CN" sz="2000" dirty="0"/>
              <a:t>F</a:t>
            </a:r>
            <a:r>
              <a:rPr lang="zh-CN" altLang="en-US" sz="2000" dirty="0"/>
              <a:t>也共享</a:t>
            </a:r>
            <a:endParaRPr lang="en-US" altLang="zh-CN" sz="2000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Layer-wise sharing</a:t>
            </a:r>
            <a:r>
              <a:rPr lang="zh-CN" altLang="en-US" sz="2000" dirty="0"/>
              <a:t>：</a:t>
            </a:r>
            <a:r>
              <a:rPr lang="en-US" altLang="zh-CN" sz="2000" dirty="0"/>
              <a:t>key-value sharing</a:t>
            </a:r>
            <a:r>
              <a:rPr lang="zh-CN" altLang="en-US" sz="2000" dirty="0"/>
              <a:t>基础上，所有层也共享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10433907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6DFEFEE5-36AD-4AB6-8C1B-CA3A928AA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1653" y="2655417"/>
            <a:ext cx="4028848" cy="249307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021B224-87E0-4476-9071-B848478BB3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446" y="2491064"/>
            <a:ext cx="6781190" cy="2894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26133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715BB8EC-6203-41D2-8493-D6C61B320F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441" y="2723618"/>
            <a:ext cx="5616326" cy="275077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AE270B9-394E-4144-9062-C584B8667B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662" y="2812652"/>
            <a:ext cx="6027724" cy="2572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65948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Length Compression in Attention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4504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3" name="文本框 92">
            <a:extLst>
              <a:ext uri="{FF2B5EF4-FFF2-40B4-BE49-F238E27FC236}">
                <a16:creationId xmlns:a16="http://schemas.microsoft.com/office/drawing/2014/main" id="{0DC85FCC-0B99-4A0F-A93A-98AD04A4B8F5}"/>
              </a:ext>
            </a:extLst>
          </p:cNvPr>
          <p:cNvSpPr txBox="1"/>
          <p:nvPr/>
        </p:nvSpPr>
        <p:spPr>
          <a:xfrm>
            <a:off x="9132799" y="5651956"/>
            <a:ext cx="23946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Publisher: ICML 2020</a:t>
            </a:r>
          </a:p>
          <a:p>
            <a:r>
              <a:rPr lang="en-US" altLang="zh-CN" dirty="0"/>
              <a:t>Citation: 3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F53F2BD-0AD6-4816-9D12-2853669172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942" y="2047499"/>
            <a:ext cx="9456115" cy="2570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39822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F8BAA6FE-5EFA-42DE-BDC1-30F1F008A64B}"/>
              </a:ext>
            </a:extLst>
          </p:cNvPr>
          <p:cNvSpPr txBox="1"/>
          <p:nvPr/>
        </p:nvSpPr>
        <p:spPr>
          <a:xfrm>
            <a:off x="612134" y="2661302"/>
            <a:ext cx="5586279" cy="2345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Fine-tune</a:t>
            </a:r>
            <a:r>
              <a:rPr lang="zh-CN" altLang="en-US" sz="2000" dirty="0"/>
              <a:t>后的</a:t>
            </a:r>
            <a:r>
              <a:rPr lang="en-US" altLang="zh-CN" sz="2000" dirty="0"/>
              <a:t>BERT</a:t>
            </a:r>
            <a:r>
              <a:rPr lang="zh-CN" altLang="en-US" sz="2000" dirty="0"/>
              <a:t>可以直接用任意位置的</a:t>
            </a:r>
            <a:r>
              <a:rPr lang="en-US" altLang="zh-CN" sz="2000" dirty="0"/>
              <a:t>last layer</a:t>
            </a:r>
            <a:r>
              <a:rPr lang="zh-CN" altLang="en-US" sz="2000" dirty="0"/>
              <a:t>表示做分类，效果和</a:t>
            </a:r>
            <a:r>
              <a:rPr lang="en-US" altLang="zh-CN" sz="2000" dirty="0"/>
              <a:t>[CLS]</a:t>
            </a:r>
            <a:r>
              <a:rPr lang="zh-CN" altLang="en-US" sz="2000" dirty="0"/>
              <a:t>差不多。</a:t>
            </a:r>
            <a:endParaRPr lang="en-US" altLang="zh-CN" sz="2000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在</a:t>
            </a:r>
            <a:r>
              <a:rPr lang="en-US" altLang="zh-CN" sz="2000" dirty="0"/>
              <a:t>BERT</a:t>
            </a:r>
            <a:r>
              <a:rPr lang="zh-CN" altLang="en-US" sz="2000" dirty="0"/>
              <a:t>中前向传播的过程在，信息逐渐聚合，不同的</a:t>
            </a:r>
            <a:r>
              <a:rPr lang="en-US" altLang="zh-CN" sz="2000" dirty="0"/>
              <a:t>token</a:t>
            </a:r>
            <a:r>
              <a:rPr lang="zh-CN" altLang="en-US" sz="2000" dirty="0"/>
              <a:t>之间相似度越来越大。</a:t>
            </a:r>
            <a:endParaRPr lang="en-US" altLang="zh-CN" sz="2000" dirty="0"/>
          </a:p>
          <a:p>
            <a:pPr algn="just">
              <a:lnSpc>
                <a:spcPct val="150000"/>
              </a:lnSpc>
            </a:pPr>
            <a:r>
              <a:rPr lang="zh-CN" altLang="en-US" sz="2000" dirty="0"/>
              <a:t>因此可以从序列长度表示压缩高层的表示。</a:t>
            </a:r>
            <a:endParaRPr lang="en-US" altLang="zh-CN" sz="20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9ABBC8B-EBC4-48F5-9EAD-4A89461FF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6572" y="2116106"/>
            <a:ext cx="5308748" cy="343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4296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Self-attention based Token Scoring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AB9C7E2D-D822-427C-A48F-EF62AC40A3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675" y="2458862"/>
            <a:ext cx="5147799" cy="354211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F5D30D3-2581-42C3-89BE-AF4C1BB099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6488" y="1755177"/>
            <a:ext cx="5164773" cy="4675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5799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Self-attention based Token Scoring (Validation)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472EE8CE-F17B-4D03-A2BF-35CED55CB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9439" y="2112451"/>
            <a:ext cx="4420095" cy="322490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0BA9C81-A3CF-48C7-B4BB-653937ECFA40}"/>
              </a:ext>
            </a:extLst>
          </p:cNvPr>
          <p:cNvSpPr txBox="1"/>
          <p:nvPr/>
        </p:nvSpPr>
        <p:spPr>
          <a:xfrm>
            <a:off x="612134" y="2661302"/>
            <a:ext cx="6052013" cy="1422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000" dirty="0"/>
              <a:t>Y</a:t>
            </a:r>
            <a:r>
              <a:rPr lang="zh-CN" altLang="en-US" sz="2000" dirty="0"/>
              <a:t>：把第</a:t>
            </a:r>
            <a:r>
              <a:rPr lang="en-US" altLang="zh-CN" sz="2000" dirty="0" err="1"/>
              <a:t>i</a:t>
            </a:r>
            <a:r>
              <a:rPr lang="zh-CN" altLang="en-US" sz="2000" dirty="0"/>
              <a:t>层的第</a:t>
            </a:r>
            <a:r>
              <a:rPr lang="en-US" altLang="zh-CN" sz="2000" dirty="0"/>
              <a:t>k</a:t>
            </a:r>
            <a:r>
              <a:rPr lang="zh-CN" altLang="en-US" sz="2000" dirty="0"/>
              <a:t>个</a:t>
            </a:r>
            <a:r>
              <a:rPr lang="en-US" altLang="zh-CN" sz="2000" dirty="0"/>
              <a:t>token</a:t>
            </a:r>
            <a:r>
              <a:rPr lang="zh-CN" altLang="en-US" sz="2000" dirty="0"/>
              <a:t>表示去除，模型的预测类别</a:t>
            </a:r>
            <a:endParaRPr lang="en-US" altLang="zh-CN" sz="2000" dirty="0"/>
          </a:p>
          <a:p>
            <a:pPr algn="just">
              <a:lnSpc>
                <a:spcPct val="150000"/>
              </a:lnSpc>
            </a:pPr>
            <a:r>
              <a:rPr lang="en-US" altLang="zh-CN" sz="2000" dirty="0"/>
              <a:t>X</a:t>
            </a:r>
            <a:r>
              <a:rPr lang="zh-CN" altLang="en-US" sz="2000" dirty="0"/>
              <a:t>：正常</a:t>
            </a:r>
            <a:r>
              <a:rPr lang="en-US" altLang="zh-CN" sz="2000" dirty="0"/>
              <a:t>BERT</a:t>
            </a:r>
            <a:r>
              <a:rPr lang="zh-CN" altLang="en-US" sz="2000" dirty="0"/>
              <a:t>的预测类别</a:t>
            </a:r>
            <a:endParaRPr lang="en-US" altLang="zh-CN" sz="2000" dirty="0"/>
          </a:p>
          <a:p>
            <a:pPr algn="just">
              <a:lnSpc>
                <a:spcPct val="150000"/>
              </a:lnSpc>
            </a:pPr>
            <a:r>
              <a:rPr lang="zh-CN" altLang="en-US" sz="2000" dirty="0"/>
              <a:t>计算</a:t>
            </a:r>
            <a:r>
              <a:rPr lang="en-US" altLang="zh-CN" sz="2000" dirty="0"/>
              <a:t>X,Y</a:t>
            </a:r>
            <a:r>
              <a:rPr lang="zh-CN" altLang="en-US" sz="2000" dirty="0"/>
              <a:t>之间的互信息：</a:t>
            </a:r>
            <a:endParaRPr lang="en-US" altLang="zh-CN" sz="200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1C65D39-A161-4223-B4A1-4588732B70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195" y="4244151"/>
            <a:ext cx="5495357" cy="73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64075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Self-attention based Token Scoring (Validation)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472EE8CE-F17B-4D03-A2BF-35CED55CB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9439" y="2112451"/>
            <a:ext cx="4420095" cy="322490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0BA9C81-A3CF-48C7-B4BB-653937ECFA40}"/>
              </a:ext>
            </a:extLst>
          </p:cNvPr>
          <p:cNvSpPr txBox="1"/>
          <p:nvPr/>
        </p:nvSpPr>
        <p:spPr>
          <a:xfrm>
            <a:off x="612134" y="2661302"/>
            <a:ext cx="6052013" cy="2343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删除越重要的</a:t>
            </a:r>
            <a:r>
              <a:rPr lang="en-US" altLang="zh-CN" sz="2000" dirty="0"/>
              <a:t>token</a:t>
            </a:r>
            <a:r>
              <a:rPr lang="zh-CN" altLang="en-US" sz="2000" dirty="0"/>
              <a:t>表示</a:t>
            </a:r>
            <a:r>
              <a:rPr lang="en-US" altLang="zh-CN" sz="2000" dirty="0"/>
              <a:t>(k</a:t>
            </a:r>
            <a:r>
              <a:rPr lang="zh-CN" altLang="en-US" sz="2000" dirty="0"/>
              <a:t>越小</a:t>
            </a:r>
            <a:r>
              <a:rPr lang="en-US" altLang="zh-CN" sz="2000" dirty="0"/>
              <a:t>)</a:t>
            </a:r>
            <a:r>
              <a:rPr lang="zh-CN" altLang="en-US" sz="2000" dirty="0"/>
              <a:t>，互信息损失越大</a:t>
            </a:r>
            <a:endParaRPr lang="en-US" altLang="zh-CN" sz="2000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层数越高，不同</a:t>
            </a:r>
            <a:r>
              <a:rPr lang="en-US" altLang="zh-CN" sz="2000" dirty="0"/>
              <a:t>token</a:t>
            </a:r>
            <a:r>
              <a:rPr lang="zh-CN" altLang="en-US" sz="2000" dirty="0"/>
              <a:t>之间差别越小（呼应</a:t>
            </a:r>
            <a:r>
              <a:rPr lang="en-US" altLang="zh-CN" sz="2000" dirty="0"/>
              <a:t>motivation</a:t>
            </a:r>
            <a:r>
              <a:rPr lang="zh-CN" altLang="en-US" sz="2000" dirty="0"/>
              <a:t>）</a:t>
            </a:r>
            <a:endParaRPr lang="en-US" altLang="zh-CN" sz="2000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Self-attention weight</a:t>
            </a:r>
            <a:r>
              <a:rPr lang="zh-CN" altLang="en-US" sz="2000" dirty="0"/>
              <a:t>是否适合作为</a:t>
            </a:r>
            <a:r>
              <a:rPr lang="en-US" altLang="zh-CN" sz="2000" dirty="0"/>
              <a:t>token</a:t>
            </a:r>
            <a:r>
              <a:rPr lang="zh-CN" altLang="en-US" sz="2000" dirty="0"/>
              <a:t>重要性度量，还值得讨论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238033002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Retention Configuration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B8356792-E23D-4FBB-BD75-163BFB19A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781" y="2844865"/>
            <a:ext cx="10670438" cy="2215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951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Transformer: Applications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C7C8A7A2-E302-4616-B723-D9AC612BFC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431" y="1574226"/>
            <a:ext cx="4506862" cy="208168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0F2712B-56F3-47EC-93F1-8F70628506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6197" y="4336383"/>
            <a:ext cx="8319606" cy="173523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A224A71-86A6-45FB-87D0-56A043CA79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5179" y="1574226"/>
            <a:ext cx="3360624" cy="2081682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5C1B99EB-3C00-4FCE-8BFF-FB3F4AFECF3D}"/>
              </a:ext>
            </a:extLst>
          </p:cNvPr>
          <p:cNvSpPr txBox="1"/>
          <p:nvPr/>
        </p:nvSpPr>
        <p:spPr>
          <a:xfrm>
            <a:off x="2062252" y="3734535"/>
            <a:ext cx="27286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预训练语言模型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C8AA6EA-90CF-4D68-A31C-19C9A142878C}"/>
              </a:ext>
            </a:extLst>
          </p:cNvPr>
          <p:cNvSpPr txBox="1"/>
          <p:nvPr/>
        </p:nvSpPr>
        <p:spPr>
          <a:xfrm>
            <a:off x="7405940" y="3655908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时间序列预测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8201A5B-8038-4192-9D25-801F860B7FB3}"/>
              </a:ext>
            </a:extLst>
          </p:cNvPr>
          <p:cNvSpPr txBox="1"/>
          <p:nvPr/>
        </p:nvSpPr>
        <p:spPr>
          <a:xfrm>
            <a:off x="5285521" y="6055144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视觉任务</a:t>
            </a:r>
          </a:p>
        </p:txBody>
      </p:sp>
    </p:spTree>
    <p:extLst>
      <p:ext uri="{BB962C8B-B14F-4D97-AF65-F5344CB8AC3E}">
        <p14:creationId xmlns:p14="http://schemas.microsoft.com/office/powerpoint/2010/main" val="277243846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Retention Configuration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DE42EEB5-A107-47D8-B399-011C54452B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4872" y="1755177"/>
            <a:ext cx="5290471" cy="437254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B6592E21-50A2-497B-BF8D-62460EB4BA3B}"/>
                  </a:ext>
                </a:extLst>
              </p:cNvPr>
              <p:cNvSpPr txBox="1"/>
              <p:nvPr/>
            </p:nvSpPr>
            <p:spPr>
              <a:xfrm>
                <a:off x="526657" y="1763146"/>
                <a:ext cx="5561895" cy="28444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 algn="just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000" dirty="0"/>
                  <a:t>引入一个</a:t>
                </a:r>
                <a:r>
                  <a:rPr lang="en-US" altLang="zh-CN" sz="2000" dirty="0"/>
                  <a:t>Soft Extract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Layer</a:t>
                </a:r>
                <a:r>
                  <a:rPr lang="zh-CN" altLang="en-US" sz="2000" dirty="0"/>
                  <a:t>来学习给每层分配多少长度。</a:t>
                </a:r>
                <a:endParaRPr lang="en-US" altLang="zh-CN" sz="2000" dirty="0"/>
              </a:p>
              <a:p>
                <a:pPr marL="342900" indent="-342900" algn="just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000" dirty="0"/>
                  <a:t>Self-attention</a:t>
                </a:r>
                <a:r>
                  <a:rPr lang="zh-CN" altLang="en-US" sz="2000" dirty="0"/>
                  <a:t>输出后，每个</a:t>
                </a:r>
                <a:r>
                  <a:rPr lang="en-US" altLang="zh-CN" sz="2000" dirty="0"/>
                  <a:t>token</a:t>
                </a:r>
                <a:r>
                  <a:rPr lang="zh-CN" altLang="en-US" sz="2000" dirty="0"/>
                  <a:t>表示上乘一个可学习的参数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∈[0,1]</m:t>
                    </m:r>
                  </m:oMath>
                </a14:m>
                <a:r>
                  <a:rPr lang="zh-CN" altLang="en-US" sz="2000" dirty="0"/>
                  <a:t>，</a:t>
                </a:r>
                <a:r>
                  <a:rPr lang="en-US" altLang="zh-CN" sz="2000" dirty="0" err="1"/>
                  <a:t>j,k</a:t>
                </a:r>
                <a:r>
                  <a:rPr lang="zh-CN" altLang="en-US" sz="2000" dirty="0"/>
                  <a:t>分别为</a:t>
                </a:r>
                <a:r>
                  <a:rPr lang="en-US" altLang="zh-CN" sz="2000" dirty="0"/>
                  <a:t>layer</a:t>
                </a:r>
                <a:r>
                  <a:rPr lang="zh-CN" altLang="en-US" sz="2000" dirty="0"/>
                  <a:t>和</a:t>
                </a:r>
                <a:r>
                  <a:rPr lang="en-US" altLang="zh-CN" sz="2000" dirty="0"/>
                  <a:t>token</a:t>
                </a:r>
                <a:r>
                  <a:rPr lang="zh-CN" altLang="en-US" sz="2000" dirty="0"/>
                  <a:t>编号。</a:t>
                </a:r>
                <a:endParaRPr lang="en-US" altLang="zh-CN" sz="2000" dirty="0"/>
              </a:p>
              <a:p>
                <a:pPr marL="342900" indent="-342900" algn="just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000" dirty="0"/>
                  <a:t>Loss</a:t>
                </a:r>
                <a:r>
                  <a:rPr lang="zh-CN" altLang="en-US" sz="2000" dirty="0"/>
                  <a:t>加上一项约束</a:t>
                </a:r>
                <a:r>
                  <a:rPr lang="en-US" altLang="zh-CN" sz="2000" dirty="0"/>
                  <a:t>r</a:t>
                </a:r>
                <a:r>
                  <a:rPr lang="zh-CN" altLang="en-US" sz="2000" dirty="0"/>
                  <a:t>的总量，越高层约束越强：</a:t>
                </a:r>
                <a:endParaRPr lang="en-US" altLang="zh-CN" sz="2000" dirty="0"/>
              </a:p>
            </p:txBody>
          </p:sp>
        </mc:Choice>
        <mc:Fallback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B6592E21-50A2-497B-BF8D-62460EB4BA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657" y="1763146"/>
                <a:ext cx="5561895" cy="2844497"/>
              </a:xfrm>
              <a:prstGeom prst="rect">
                <a:avLst/>
              </a:prstGeom>
              <a:blipFill>
                <a:blip r:embed="rId4"/>
                <a:stretch>
                  <a:fillRect l="-986" r="-5586" b="-278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图片 8">
            <a:extLst>
              <a:ext uri="{FF2B5EF4-FFF2-40B4-BE49-F238E27FC236}">
                <a16:creationId xmlns:a16="http://schemas.microsoft.com/office/drawing/2014/main" id="{E6971763-4860-444E-8B70-80EEFC515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115" y="4689043"/>
            <a:ext cx="3566978" cy="1091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4717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B6592E21-50A2-497B-BF8D-62460EB4BA3B}"/>
              </a:ext>
            </a:extLst>
          </p:cNvPr>
          <p:cNvSpPr txBox="1"/>
          <p:nvPr/>
        </p:nvSpPr>
        <p:spPr>
          <a:xfrm>
            <a:off x="709195" y="2692176"/>
            <a:ext cx="7878508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Fine-tuning</a:t>
            </a:r>
            <a:r>
              <a:rPr lang="zh-CN" altLang="en-US" sz="2000" dirty="0"/>
              <a:t> </a:t>
            </a:r>
            <a:r>
              <a:rPr lang="en-US" altLang="zh-CN" sz="2000" dirty="0"/>
              <a:t>BERT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用</a:t>
            </a:r>
            <a:r>
              <a:rPr lang="en-US" altLang="zh-CN" sz="2000" dirty="0"/>
              <a:t>Soft Extract</a:t>
            </a:r>
            <a:r>
              <a:rPr lang="zh-CN" altLang="en-US" sz="2000" dirty="0"/>
              <a:t> </a:t>
            </a:r>
            <a:r>
              <a:rPr lang="en-US" altLang="zh-CN" sz="2000" dirty="0"/>
              <a:t>Layer</a:t>
            </a:r>
            <a:r>
              <a:rPr lang="zh-CN" altLang="en-US" sz="2000" dirty="0"/>
              <a:t>训练</a:t>
            </a:r>
            <a:r>
              <a:rPr lang="en-US" altLang="zh-CN" sz="2000" dirty="0"/>
              <a:t>Retention Configuration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Re-training</a:t>
            </a:r>
            <a:r>
              <a:rPr lang="zh-CN" altLang="en-US" sz="2000" dirty="0"/>
              <a:t>：把</a:t>
            </a:r>
            <a:r>
              <a:rPr lang="en-US" altLang="zh-CN" sz="2000" dirty="0"/>
              <a:t>Soft Extract</a:t>
            </a:r>
            <a:r>
              <a:rPr lang="zh-CN" altLang="en-US" sz="2000" dirty="0"/>
              <a:t> </a:t>
            </a:r>
            <a:r>
              <a:rPr lang="en-US" altLang="zh-CN" sz="2000" dirty="0"/>
              <a:t>Layer</a:t>
            </a:r>
            <a:r>
              <a:rPr lang="zh-CN" altLang="en-US" sz="2000" dirty="0"/>
              <a:t>换成</a:t>
            </a:r>
            <a:r>
              <a:rPr lang="en-US" altLang="zh-CN" sz="2000" dirty="0"/>
              <a:t>Extract Layer</a:t>
            </a:r>
            <a:r>
              <a:rPr lang="zh-CN" altLang="en-US" sz="2000" dirty="0"/>
              <a:t>，用学到的</a:t>
            </a:r>
            <a:r>
              <a:rPr lang="en-US" altLang="zh-CN" sz="2000" dirty="0"/>
              <a:t>configuration</a:t>
            </a:r>
            <a:r>
              <a:rPr lang="zh-CN" altLang="en-US" sz="2000" dirty="0"/>
              <a:t>，训练</a:t>
            </a:r>
            <a:r>
              <a:rPr lang="en-US" altLang="zh-CN" sz="2000" dirty="0" err="1"/>
              <a:t>PowerBERT</a:t>
            </a:r>
            <a:r>
              <a:rPr lang="zh-CN" altLang="en-US" sz="2000" dirty="0"/>
              <a:t>。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65302824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113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6F0669B7-8407-4F86-8E60-9BD8613BC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288" y="1149180"/>
            <a:ext cx="9865766" cy="550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49959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555" y="358903"/>
            <a:ext cx="4265218" cy="900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96677" y="2252370"/>
            <a:ext cx="7998645" cy="235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416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Quadratic Complexity of Self-attention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64831" y="857020"/>
            <a:ext cx="5307052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" name="矩形 2">
            <a:extLst>
              <a:ext uri="{FF2B5EF4-FFF2-40B4-BE49-F238E27FC236}">
                <a16:creationId xmlns:a16="http://schemas.microsoft.com/office/drawing/2014/main" id="{118FC2C6-B832-4A48-86AA-73BFC5BAE9B3}"/>
              </a:ext>
            </a:extLst>
          </p:cNvPr>
          <p:cNvSpPr/>
          <p:nvPr/>
        </p:nvSpPr>
        <p:spPr>
          <a:xfrm>
            <a:off x="6739737" y="3182113"/>
            <a:ext cx="1445971" cy="6876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90C3CE73-B0C0-4C21-863E-2CDC2DB7359C}"/>
              </a:ext>
            </a:extLst>
          </p:cNvPr>
          <p:cNvCxnSpPr/>
          <p:nvPr/>
        </p:nvCxnSpPr>
        <p:spPr>
          <a:xfrm>
            <a:off x="6725106" y="3386938"/>
            <a:ext cx="1460602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D60B69BA-46B5-43A3-BC93-9CFDF857B101}"/>
              </a:ext>
            </a:extLst>
          </p:cNvPr>
          <p:cNvCxnSpPr/>
          <p:nvPr/>
        </p:nvCxnSpPr>
        <p:spPr>
          <a:xfrm>
            <a:off x="6739737" y="3656382"/>
            <a:ext cx="1460602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7EA576-DDE8-4688-8CB6-BBF5473C6FDA}"/>
              </a:ext>
            </a:extLst>
          </p:cNvPr>
          <p:cNvCxnSpPr>
            <a:cxnSpLocks/>
          </p:cNvCxnSpPr>
          <p:nvPr/>
        </p:nvCxnSpPr>
        <p:spPr>
          <a:xfrm>
            <a:off x="7081113" y="3182113"/>
            <a:ext cx="0" cy="687629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12BBFD65-60FE-49DA-AAD7-02F45625007A}"/>
              </a:ext>
            </a:extLst>
          </p:cNvPr>
          <p:cNvCxnSpPr>
            <a:cxnSpLocks/>
            <a:stCxn id="3" idx="0"/>
            <a:endCxn id="3" idx="2"/>
          </p:cNvCxnSpPr>
          <p:nvPr/>
        </p:nvCxnSpPr>
        <p:spPr>
          <a:xfrm>
            <a:off x="7462723" y="3182113"/>
            <a:ext cx="0" cy="687629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D882EA9E-9221-44B1-B058-C4AD90BBD41F}"/>
              </a:ext>
            </a:extLst>
          </p:cNvPr>
          <p:cNvCxnSpPr>
            <a:cxnSpLocks/>
          </p:cNvCxnSpPr>
          <p:nvPr/>
        </p:nvCxnSpPr>
        <p:spPr>
          <a:xfrm>
            <a:off x="7827263" y="3182113"/>
            <a:ext cx="0" cy="687629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52DAE20B-44C5-4198-B216-F5B15C39407C}"/>
              </a:ext>
            </a:extLst>
          </p:cNvPr>
          <p:cNvSpPr/>
          <p:nvPr/>
        </p:nvSpPr>
        <p:spPr>
          <a:xfrm rot="5400000">
            <a:off x="8691676" y="3115059"/>
            <a:ext cx="1445971" cy="6876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AEF9887A-C076-40B1-950B-DF82354BA0CC}"/>
              </a:ext>
            </a:extLst>
          </p:cNvPr>
          <p:cNvCxnSpPr>
            <a:cxnSpLocks/>
          </p:cNvCxnSpPr>
          <p:nvPr/>
        </p:nvCxnSpPr>
        <p:spPr>
          <a:xfrm rot="5400000">
            <a:off x="8814813" y="3458874"/>
            <a:ext cx="1460602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9DC62E2-F037-4E59-86F1-E1C14D19A0ED}"/>
              </a:ext>
            </a:extLst>
          </p:cNvPr>
          <p:cNvCxnSpPr>
            <a:cxnSpLocks/>
          </p:cNvCxnSpPr>
          <p:nvPr/>
        </p:nvCxnSpPr>
        <p:spPr>
          <a:xfrm rot="5400000">
            <a:off x="8566707" y="3466189"/>
            <a:ext cx="1460602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AF835216-8A82-43F1-9BFB-9F02CB59A804}"/>
              </a:ext>
            </a:extLst>
          </p:cNvPr>
          <p:cNvCxnSpPr>
            <a:cxnSpLocks/>
          </p:cNvCxnSpPr>
          <p:nvPr/>
        </p:nvCxnSpPr>
        <p:spPr>
          <a:xfrm rot="5400000">
            <a:off x="9425633" y="2732233"/>
            <a:ext cx="0" cy="687629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57F62BA0-99CB-49E2-ACF9-2186D4BAA0E0}"/>
              </a:ext>
            </a:extLst>
          </p:cNvPr>
          <p:cNvCxnSpPr>
            <a:cxnSpLocks/>
            <a:stCxn id="31" idx="2"/>
            <a:endCxn id="31" idx="0"/>
          </p:cNvCxnSpPr>
          <p:nvPr/>
        </p:nvCxnSpPr>
        <p:spPr>
          <a:xfrm>
            <a:off x="9070847" y="3458874"/>
            <a:ext cx="68762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2669C590-74E7-4BDF-9BF4-0A81CA1A32E2}"/>
              </a:ext>
            </a:extLst>
          </p:cNvPr>
          <p:cNvCxnSpPr>
            <a:cxnSpLocks/>
          </p:cNvCxnSpPr>
          <p:nvPr/>
        </p:nvCxnSpPr>
        <p:spPr>
          <a:xfrm rot="5400000">
            <a:off x="9425633" y="3497887"/>
            <a:ext cx="0" cy="687629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6" name="图片 45">
            <a:extLst>
              <a:ext uri="{FF2B5EF4-FFF2-40B4-BE49-F238E27FC236}">
                <a16:creationId xmlns:a16="http://schemas.microsoft.com/office/drawing/2014/main" id="{83819782-64A9-42C5-B16C-C6F2AA715F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104"/>
          <a:stretch/>
        </p:blipFill>
        <p:spPr>
          <a:xfrm>
            <a:off x="2540599" y="1265663"/>
            <a:ext cx="1962693" cy="4227920"/>
          </a:xfrm>
          <a:prstGeom prst="rect">
            <a:avLst/>
          </a:prstGeom>
        </p:spPr>
      </p:pic>
      <p:sp>
        <p:nvSpPr>
          <p:cNvPr id="47" name="流程图: 汇总连接 46">
            <a:extLst>
              <a:ext uri="{FF2B5EF4-FFF2-40B4-BE49-F238E27FC236}">
                <a16:creationId xmlns:a16="http://schemas.microsoft.com/office/drawing/2014/main" id="{A4CAA526-D1F9-4DF2-81B7-00BB228630E7}"/>
              </a:ext>
            </a:extLst>
          </p:cNvPr>
          <p:cNvSpPr/>
          <p:nvPr/>
        </p:nvSpPr>
        <p:spPr>
          <a:xfrm>
            <a:off x="8461854" y="3386938"/>
            <a:ext cx="395632" cy="380390"/>
          </a:xfrm>
          <a:prstGeom prst="flowChartSummingJuncti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F465AB42-2BD5-4A30-80A4-42081B318436}"/>
                  </a:ext>
                </a:extLst>
              </p:cNvPr>
              <p:cNvSpPr txBox="1"/>
              <p:nvPr/>
            </p:nvSpPr>
            <p:spPr>
              <a:xfrm>
                <a:off x="6806009" y="5834835"/>
                <a:ext cx="282141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800" dirty="0"/>
                  <a:t>时间复杂度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800" b="0" i="0" smtClean="0">
                        <a:latin typeface="Cambria Math" panose="02040503050406030204" pitchFamily="18" charset="0"/>
                      </a:rPr>
                      <m:t>O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p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zh-CN" altLang="en-US" sz="2800" dirty="0"/>
              </a:p>
            </p:txBody>
          </p:sp>
        </mc:Choice>
        <mc:Fallback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F465AB42-2BD5-4A30-80A4-42081B3184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6009" y="5834835"/>
                <a:ext cx="2821413" cy="523220"/>
              </a:xfrm>
              <a:prstGeom prst="rect">
                <a:avLst/>
              </a:prstGeom>
              <a:blipFill>
                <a:blip r:embed="rId4"/>
                <a:stretch>
                  <a:fillRect l="-4320" t="-11628" b="-3139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9" name="文本框 48">
                <a:extLst>
                  <a:ext uri="{FF2B5EF4-FFF2-40B4-BE49-F238E27FC236}">
                    <a16:creationId xmlns:a16="http://schemas.microsoft.com/office/drawing/2014/main" id="{5796E7FA-1708-4992-9353-A0391DADB671}"/>
                  </a:ext>
                </a:extLst>
              </p:cNvPr>
              <p:cNvSpPr txBox="1"/>
              <p:nvPr/>
            </p:nvSpPr>
            <p:spPr>
              <a:xfrm>
                <a:off x="2119638" y="5834835"/>
                <a:ext cx="2804614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800" dirty="0"/>
                  <a:t>空间复杂度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800" b="0" i="0" smtClean="0">
                        <a:latin typeface="Cambria Math" panose="02040503050406030204" pitchFamily="18" charset="0"/>
                      </a:rPr>
                      <m:t>O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p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zh-CN" altLang="en-US" sz="2800" dirty="0"/>
              </a:p>
            </p:txBody>
          </p:sp>
        </mc:Choice>
        <mc:Fallback>
          <p:sp>
            <p:nvSpPr>
              <p:cNvPr id="49" name="文本框 48">
                <a:extLst>
                  <a:ext uri="{FF2B5EF4-FFF2-40B4-BE49-F238E27FC236}">
                    <a16:creationId xmlns:a16="http://schemas.microsoft.com/office/drawing/2014/main" id="{5796E7FA-1708-4992-9353-A0391DADB6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19638" y="5834835"/>
                <a:ext cx="2804614" cy="523220"/>
              </a:xfrm>
              <a:prstGeom prst="rect">
                <a:avLst/>
              </a:prstGeom>
              <a:blipFill>
                <a:blip r:embed="rId5"/>
                <a:stretch>
                  <a:fillRect l="-4565" t="-11628" b="-3139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3" name="文本框 52">
                <a:extLst>
                  <a:ext uri="{FF2B5EF4-FFF2-40B4-BE49-F238E27FC236}">
                    <a16:creationId xmlns:a16="http://schemas.microsoft.com/office/drawing/2014/main" id="{37383A74-EDC8-47F0-A470-2C0422D34A0B}"/>
                  </a:ext>
                </a:extLst>
              </p:cNvPr>
              <p:cNvSpPr txBox="1"/>
              <p:nvPr/>
            </p:nvSpPr>
            <p:spPr>
              <a:xfrm>
                <a:off x="6279706" y="4399115"/>
                <a:ext cx="2351402" cy="4056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0" lang="en-US" altLang="zh-CN" sz="2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</a:rPr>
                        <m:t>Q</m:t>
                      </m:r>
                      <m:r>
                        <a:rPr kumimoji="0" lang="en-US" altLang="zh-CN" sz="20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kumimoji="0" lang="en-US" altLang="zh-CN" sz="2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0" lang="en-US" altLang="zh-CN" sz="2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kumimoji="0" lang="en-US" altLang="zh-CN" sz="2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  <m:r>
                            <a:rPr kumimoji="0" lang="en-US" altLang="zh-CN" sz="2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sSub>
                            <m:sSubPr>
                              <m:ctrlPr>
                                <a:rPr kumimoji="0" lang="en-US" altLang="zh-CN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kumimoji="0" lang="en-US" altLang="zh-CN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𝑚𝑜𝑑𝑒𝑙</m:t>
                              </m:r>
                            </m:sub>
                          </m:sSub>
                        </m:sup>
                      </m:sSup>
                    </m:oMath>
                  </m:oMathPara>
                </a14:m>
                <a:endParaRPr lang="zh-CN" altLang="en-US" sz="2000" dirty="0"/>
              </a:p>
            </p:txBody>
          </p:sp>
        </mc:Choice>
        <mc:Fallback>
          <p:sp>
            <p:nvSpPr>
              <p:cNvPr id="53" name="文本框 52">
                <a:extLst>
                  <a:ext uri="{FF2B5EF4-FFF2-40B4-BE49-F238E27FC236}">
                    <a16:creationId xmlns:a16="http://schemas.microsoft.com/office/drawing/2014/main" id="{37383A74-EDC8-47F0-A470-2C0422D34A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9706" y="4399115"/>
                <a:ext cx="2351402" cy="405624"/>
              </a:xfrm>
              <a:prstGeom prst="rect">
                <a:avLst/>
              </a:prstGeom>
              <a:blipFill>
                <a:blip r:embed="rId6"/>
                <a:stretch>
                  <a:fillRect b="-1363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id="{2A7667A3-A045-4DD3-A861-8658467C7444}"/>
                  </a:ext>
                </a:extLst>
              </p:cNvPr>
              <p:cNvSpPr txBox="1"/>
              <p:nvPr/>
            </p:nvSpPr>
            <p:spPr>
              <a:xfrm>
                <a:off x="8453754" y="4399115"/>
                <a:ext cx="2351402" cy="4056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0" lang="en-US" altLang="zh-CN" sz="2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</m:t>
                          </m:r>
                        </m:e>
                        <m:sup>
                          <m:r>
                            <a:rPr kumimoji="0" lang="en-US" altLang="zh-CN" sz="2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kumimoji="0" lang="en-US" altLang="zh-CN" sz="20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kumimoji="0" lang="en-US" altLang="zh-CN" sz="2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0" lang="en-US" altLang="zh-CN" sz="2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sSub>
                            <m:sSubPr>
                              <m:ctrlPr>
                                <a:rPr kumimoji="0" lang="en-US" altLang="zh-CN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kumimoji="0" lang="en-US" altLang="zh-CN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𝑚𝑜𝑑𝑒𝑙</m:t>
                              </m:r>
                            </m:sub>
                          </m:sSub>
                          <m:r>
                            <a:rPr kumimoji="0" lang="en-US" altLang="zh-CN" sz="2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kumimoji="0" lang="en-US" altLang="zh-CN" sz="2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sup>
                      </m:sSup>
                    </m:oMath>
                  </m:oMathPara>
                </a14:m>
                <a:endParaRPr lang="zh-CN" altLang="en-US" sz="2000" dirty="0"/>
              </a:p>
            </p:txBody>
          </p:sp>
        </mc:Choice>
        <mc:Fallback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id="{2A7667A3-A045-4DD3-A861-8658467C74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3754" y="4399115"/>
                <a:ext cx="2351402" cy="40562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3F97CC92-AAEA-4BE2-B7E2-BD617B3950C1}"/>
              </a:ext>
            </a:extLst>
          </p:cNvPr>
          <p:cNvCxnSpPr>
            <a:cxnSpLocks/>
          </p:cNvCxnSpPr>
          <p:nvPr/>
        </p:nvCxnSpPr>
        <p:spPr>
          <a:xfrm flipV="1">
            <a:off x="4235718" y="3656383"/>
            <a:ext cx="2282125" cy="10692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8646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5662" y="-457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Sparse Pattern in Self-Attention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257102" y="857020"/>
            <a:ext cx="904186" cy="251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A84B4CE8-4B0C-4D76-83BD-ABF5DC1C07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667" y="1911651"/>
            <a:ext cx="11116666" cy="368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535277"/>
      </p:ext>
    </p:extLst>
  </p:cSld>
  <p:clrMapOvr>
    <a:masterClrMapping/>
  </p:clrMapOvr>
</p:sld>
</file>

<file path=ppt/theme/theme1.xml><?xml version="1.0" encoding="utf-8"?>
<a:theme xmlns:a="http://schemas.openxmlformats.org/drawingml/2006/main" name="A000120140530A99PPBG">
  <a:themeElements>
    <a:clrScheme name="自定义 1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C4994"/>
      </a:accent1>
      <a:accent2>
        <a:srgbClr val="0AA3D4"/>
      </a:accent2>
      <a:accent3>
        <a:srgbClr val="DB1F1F"/>
      </a:accent3>
      <a:accent4>
        <a:srgbClr val="247B95"/>
      </a:accent4>
      <a:accent5>
        <a:srgbClr val="AE1324"/>
      </a:accent5>
      <a:accent6>
        <a:srgbClr val="045A88"/>
      </a:accent6>
      <a:hlink>
        <a:srgbClr val="004986"/>
      </a:hlink>
      <a:folHlink>
        <a:srgbClr val="BFBFBF"/>
      </a:folHlink>
    </a:clrScheme>
    <a:fontScheme name="雅黑">
      <a:majorFont>
        <a:latin typeface="Impact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12409</TotalTime>
  <Words>1480</Words>
  <Application>Microsoft Office PowerPoint</Application>
  <PresentationFormat>宽屏</PresentationFormat>
  <Paragraphs>338</Paragraphs>
  <Slides>73</Slides>
  <Notes>73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73</vt:i4>
      </vt:variant>
    </vt:vector>
  </HeadingPairs>
  <TitlesOfParts>
    <vt:vector size="80" baseType="lpstr">
      <vt:lpstr>等线</vt:lpstr>
      <vt:lpstr>微软雅黑</vt:lpstr>
      <vt:lpstr>Arial</vt:lpstr>
      <vt:lpstr>Cambria Math</vt:lpstr>
      <vt:lpstr>Impact</vt:lpstr>
      <vt:lpstr>Times New Roman</vt:lpstr>
      <vt:lpstr>A000120140530A99PPBG</vt:lpstr>
      <vt:lpstr>Efficient Transformers</vt:lpstr>
      <vt:lpstr>PowerPoint 演示文稿</vt:lpstr>
      <vt:lpstr>PowerPoint 演示文稿</vt:lpstr>
      <vt:lpstr>Transformer: Overview</vt:lpstr>
      <vt:lpstr>Transformer: Multi-head Self-attention</vt:lpstr>
      <vt:lpstr>Receptive Field Comparison</vt:lpstr>
      <vt:lpstr>Transformer: Applications</vt:lpstr>
      <vt:lpstr>Quadratic Complexity of Self-attention</vt:lpstr>
      <vt:lpstr>Sparse Pattern in Self-Attention</vt:lpstr>
      <vt:lpstr>Goals</vt:lpstr>
      <vt:lpstr>PowerPoint 演示文稿</vt:lpstr>
      <vt:lpstr>Heuristic Sparse Attention</vt:lpstr>
      <vt:lpstr>Task: Autoregressive Sequence Generation</vt:lpstr>
      <vt:lpstr>Sparse Attention Schemes</vt:lpstr>
      <vt:lpstr>Sparse Attention Schemes</vt:lpstr>
      <vt:lpstr>Sparse Attention Schemes</vt:lpstr>
      <vt:lpstr>Sparse Attention Schemes</vt:lpstr>
      <vt:lpstr>Sparse Attention Schemes</vt:lpstr>
      <vt:lpstr>Sparse Attention Schemes</vt:lpstr>
      <vt:lpstr>Results</vt:lpstr>
      <vt:lpstr>Heuristic Sparse Attention</vt:lpstr>
      <vt:lpstr>Memory Consumption Analysis</vt:lpstr>
      <vt:lpstr>Block-wise Attention</vt:lpstr>
      <vt:lpstr>Task: Pre-training + Fine-tune on QA</vt:lpstr>
      <vt:lpstr>Results</vt:lpstr>
      <vt:lpstr>Results</vt:lpstr>
      <vt:lpstr>Heuristic Sparse Attention</vt:lpstr>
      <vt:lpstr>Sparse Attention Schemes</vt:lpstr>
      <vt:lpstr>Sparse Attention Schemes</vt:lpstr>
      <vt:lpstr>Tasks</vt:lpstr>
      <vt:lpstr>Results</vt:lpstr>
      <vt:lpstr>Results</vt:lpstr>
      <vt:lpstr>Heuristic Sparse Attention</vt:lpstr>
      <vt:lpstr>Sparse Attention Scheme</vt:lpstr>
      <vt:lpstr>PowerPoint 演示文稿</vt:lpstr>
      <vt:lpstr>Learnable Sparse Attention</vt:lpstr>
      <vt:lpstr>Motivation</vt:lpstr>
      <vt:lpstr>Adaptive Attention Span</vt:lpstr>
      <vt:lpstr>Dynamic Attention Span</vt:lpstr>
      <vt:lpstr>Results</vt:lpstr>
      <vt:lpstr>Results</vt:lpstr>
      <vt:lpstr>Learnable Sparse Attention</vt:lpstr>
      <vt:lpstr>Motivation</vt:lpstr>
      <vt:lpstr>Locality Sensitive Hashing</vt:lpstr>
      <vt:lpstr>LSH Attention</vt:lpstr>
      <vt:lpstr>LSH Attention</vt:lpstr>
      <vt:lpstr>Learnable Sparse Attention</vt:lpstr>
      <vt:lpstr>Learning the Importance of Attention Weights</vt:lpstr>
      <vt:lpstr>Learning the Importance of Attention Weights (Results)</vt:lpstr>
      <vt:lpstr>Learning the Importance of Attention Weights (Results)</vt:lpstr>
      <vt:lpstr>Learning the Importance of Attention Weights (Results)</vt:lpstr>
      <vt:lpstr>Differentiable Attention Mask</vt:lpstr>
      <vt:lpstr>Differentiable Attention Mask</vt:lpstr>
      <vt:lpstr>Differentiable Attention Mask (Results)</vt:lpstr>
      <vt:lpstr>Differentiable Attention Mask (Results)</vt:lpstr>
      <vt:lpstr>PowerPoint 演示文稿</vt:lpstr>
      <vt:lpstr>Length Compression in Attention</vt:lpstr>
      <vt:lpstr>Length Compression in Attention</vt:lpstr>
      <vt:lpstr>Motivation</vt:lpstr>
      <vt:lpstr>Factorized Attention</vt:lpstr>
      <vt:lpstr>Factorized Attention</vt:lpstr>
      <vt:lpstr>Results</vt:lpstr>
      <vt:lpstr>Results</vt:lpstr>
      <vt:lpstr>Length Compression in Attention</vt:lpstr>
      <vt:lpstr>Motivation</vt:lpstr>
      <vt:lpstr>Self-attention based Token Scoring</vt:lpstr>
      <vt:lpstr>Self-attention based Token Scoring (Validation)</vt:lpstr>
      <vt:lpstr>Self-attention based Token Scoring (Validation)</vt:lpstr>
      <vt:lpstr>Retention Configuration</vt:lpstr>
      <vt:lpstr>Retention Configuration</vt:lpstr>
      <vt:lpstr>Training</vt:lpstr>
      <vt:lpstr>Results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WJT</dc:creator>
  <cp:lastModifiedBy>Liu Yuanxin</cp:lastModifiedBy>
  <cp:revision>1609</cp:revision>
  <dcterms:created xsi:type="dcterms:W3CDTF">2018-08-10T09:41:38Z</dcterms:created>
  <dcterms:modified xsi:type="dcterms:W3CDTF">2021-06-08T05:25:28Z</dcterms:modified>
</cp:coreProperties>
</file>